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7562850" cy="10688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996" y="-26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562088" cy="10689336"/>
          </a:xfrm>
          <a:prstGeom prst="rect">
            <a:avLst/>
          </a:prstGeom>
          <a:solidFill>
            <a:srgbClr val="FFFFFF"/>
          </a:solidFill>
          <a:ln w="889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21792" y="960120"/>
            <a:ext cx="62179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93E42"/>
                </a:solidFill>
                <a:latin typeface="DejaVu Sans"/>
              </a:rPr>
              <a:t>PORTUGAL SUSTAINABLE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399032"/>
            <a:ext cx="62179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93E42"/>
                </a:solidFill>
                <a:latin typeface="DejaVu Sans"/>
              </a:rPr>
              <a:t>LIVING FUND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621792" y="1965960"/>
            <a:ext cx="1252727" cy="0"/>
          </a:xfrm>
          <a:prstGeom prst="line">
            <a:avLst/>
          </a:prstGeom>
          <a:ln w="25400">
            <a:solidFill>
              <a:srgbClr val="193E4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21792" y="2157984"/>
            <a:ext cx="612648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223031"/>
                </a:solidFill>
                <a:latin typeface="DejaVu Sans"/>
              </a:rPr>
              <a:t>PORTUGAL SUSTAINABLE TERRITORY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2788920"/>
            <a:ext cx="28346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200" b="1" dirty="0">
                <a:solidFill>
                  <a:srgbClr val="193E42"/>
                </a:solidFill>
                <a:latin typeface="DejaVu Sans"/>
              </a:rPr>
              <a:t>€6.500.000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19450" y="2907792"/>
            <a:ext cx="392430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 dirty="0">
                <a:solidFill>
                  <a:srgbClr val="193E42"/>
                </a:solidFill>
                <a:latin typeface="DejaVu Sans"/>
              </a:rPr>
              <a:t>+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03320" y="2788920"/>
            <a:ext cx="960120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pt-PT" sz="3200" b="1" dirty="0">
                <a:solidFill>
                  <a:srgbClr val="193E42"/>
                </a:solidFill>
                <a:latin typeface="DejaVu Sans"/>
              </a:rPr>
              <a:t>  </a:t>
            </a:r>
            <a:r>
              <a:rPr sz="3200" b="1" dirty="0">
                <a:solidFill>
                  <a:srgbClr val="193E42"/>
                </a:solidFill>
                <a:latin typeface="DejaVu Sans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92040" y="2788920"/>
            <a:ext cx="1760220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pt-PT" sz="3200" b="1" dirty="0">
                <a:solidFill>
                  <a:srgbClr val="193E42"/>
                </a:solidFill>
                <a:latin typeface="DejaVu Sans"/>
              </a:rPr>
              <a:t>  </a:t>
            </a:r>
            <a:r>
              <a:rPr sz="3200" b="1" dirty="0">
                <a:solidFill>
                  <a:srgbClr val="193E42"/>
                </a:solidFill>
                <a:latin typeface="DejaVu Sans"/>
              </a:rPr>
              <a:t>40+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429000"/>
            <a:ext cx="2286000" cy="22313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pt-PT" sz="850" b="0" dirty="0">
                <a:solidFill>
                  <a:srgbClr val="5B6565"/>
                </a:solidFill>
                <a:latin typeface="DejaVu Sans"/>
              </a:rPr>
              <a:t>             </a:t>
            </a:r>
            <a:r>
              <a:rPr sz="850" b="0" dirty="0">
                <a:solidFill>
                  <a:srgbClr val="5B6565"/>
                </a:solidFill>
                <a:latin typeface="DejaVu Sans"/>
              </a:rPr>
              <a:t>Investimento global</a:t>
            </a:r>
            <a:r>
              <a:rPr lang="pt-PT" sz="850" b="0" dirty="0">
                <a:solidFill>
                  <a:srgbClr val="5B6565"/>
                </a:solidFill>
                <a:latin typeface="DejaVu Sans"/>
              </a:rPr>
              <a:t> </a:t>
            </a:r>
            <a:r>
              <a:rPr sz="850" b="0" dirty="0" err="1">
                <a:solidFill>
                  <a:srgbClr val="5B6565"/>
                </a:solidFill>
                <a:latin typeface="DejaVu Sans"/>
              </a:rPr>
              <a:t>previsto</a:t>
            </a:r>
            <a:endParaRPr sz="850" b="0" dirty="0">
              <a:solidFill>
                <a:srgbClr val="5B6565"/>
              </a:solidFill>
              <a:latin typeface="DejaVu San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11880" y="3429000"/>
            <a:ext cx="13716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50" b="0">
                <a:solidFill>
                  <a:srgbClr val="5B6565"/>
                </a:solidFill>
                <a:latin typeface="DejaVu Sans"/>
              </a:rPr>
              <a:t>Investidores
internacionais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63440" y="3429000"/>
            <a:ext cx="1828800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pt-PT" sz="850" b="0" dirty="0">
                <a:solidFill>
                  <a:srgbClr val="5B6565"/>
                </a:solidFill>
                <a:latin typeface="DejaVu Sans"/>
              </a:rPr>
              <a:t>  </a:t>
            </a:r>
            <a:r>
              <a:rPr sz="850" b="0" dirty="0" err="1">
                <a:solidFill>
                  <a:srgbClr val="5B6565"/>
                </a:solidFill>
                <a:latin typeface="DejaVu Sans"/>
              </a:rPr>
              <a:t>Postos</a:t>
            </a:r>
            <a:r>
              <a:rPr sz="850" b="0" dirty="0">
                <a:solidFill>
                  <a:srgbClr val="5B6565"/>
                </a:solidFill>
                <a:latin typeface="DejaVu Sans"/>
              </a:rPr>
              <a:t> de </a:t>
            </a:r>
            <a:r>
              <a:rPr sz="850" b="0" dirty="0" err="1">
                <a:solidFill>
                  <a:srgbClr val="5B6565"/>
                </a:solidFill>
                <a:latin typeface="DejaVu Sans"/>
              </a:rPr>
              <a:t>trabalho</a:t>
            </a:r>
            <a:r>
              <a:rPr sz="850" b="0" dirty="0">
                <a:solidFill>
                  <a:srgbClr val="5B6565"/>
                </a:solidFill>
                <a:latin typeface="DejaVu Sans"/>
              </a:rPr>
              <a:t>
</a:t>
            </a:r>
            <a:r>
              <a:rPr sz="850" b="0" dirty="0" err="1">
                <a:solidFill>
                  <a:srgbClr val="5B6565"/>
                </a:solidFill>
                <a:latin typeface="DejaVu Sans"/>
              </a:rPr>
              <a:t>previstos</a:t>
            </a:r>
            <a:endParaRPr sz="850" b="0" dirty="0">
              <a:solidFill>
                <a:srgbClr val="5B6565"/>
              </a:solidFill>
              <a:latin typeface="DejaVu San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1792" y="4297680"/>
            <a:ext cx="5029200" cy="57708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 dirty="0">
                <a:solidFill>
                  <a:srgbClr val="223031"/>
                </a:solidFill>
                <a:latin typeface="DejaVu Sans"/>
              </a:rPr>
              <a:t>€2.500.000 de capital </a:t>
            </a:r>
            <a:r>
              <a:rPr sz="1050" b="1" dirty="0" err="1">
                <a:solidFill>
                  <a:srgbClr val="223031"/>
                </a:solidFill>
                <a:latin typeface="DejaVu Sans"/>
              </a:rPr>
              <a:t>próprio</a:t>
            </a:r>
            <a:r>
              <a:rPr sz="1050" b="1" dirty="0">
                <a:solidFill>
                  <a:srgbClr val="223031"/>
                </a:solidFill>
                <a:latin typeface="DejaVu Sans"/>
              </a:rPr>
              <a:t> dos </a:t>
            </a:r>
            <a:r>
              <a:rPr sz="1050" b="1" dirty="0" err="1">
                <a:solidFill>
                  <a:srgbClr val="223031"/>
                </a:solidFill>
                <a:latin typeface="DejaVu Sans"/>
              </a:rPr>
              <a:t>promotores</a:t>
            </a:r>
            <a:r>
              <a:rPr sz="1050" b="1" dirty="0">
                <a:solidFill>
                  <a:srgbClr val="223031"/>
                </a:solidFill>
                <a:latin typeface="DejaVu Sans"/>
              </a:rPr>
              <a:t>
€500.000 </a:t>
            </a:r>
            <a:r>
              <a:rPr sz="1050" b="1" dirty="0" err="1">
                <a:solidFill>
                  <a:srgbClr val="223031"/>
                </a:solidFill>
                <a:latin typeface="DejaVu Sans"/>
              </a:rPr>
              <a:t>por</a:t>
            </a:r>
            <a:r>
              <a:rPr sz="1050" b="1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050" b="1" dirty="0" err="1">
                <a:solidFill>
                  <a:srgbClr val="223031"/>
                </a:solidFill>
                <a:latin typeface="DejaVu Sans"/>
              </a:rPr>
              <a:t>participação</a:t>
            </a:r>
            <a:r>
              <a:rPr sz="1050" b="1" dirty="0">
                <a:solidFill>
                  <a:srgbClr val="223031"/>
                </a:solidFill>
                <a:latin typeface="DejaVu Sans"/>
              </a:rPr>
              <a:t>
</a:t>
            </a:r>
            <a:r>
              <a:rPr sz="1050" b="1" dirty="0" err="1">
                <a:solidFill>
                  <a:srgbClr val="223031"/>
                </a:solidFill>
                <a:latin typeface="DejaVu Sans"/>
              </a:rPr>
              <a:t>Emprego</a:t>
            </a:r>
            <a:r>
              <a:rPr sz="1050" b="1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050" b="1" dirty="0" err="1">
                <a:solidFill>
                  <a:srgbClr val="223031"/>
                </a:solidFill>
                <a:latin typeface="DejaVu Sans"/>
              </a:rPr>
              <a:t>permanente</a:t>
            </a:r>
            <a:endParaRPr sz="1050" b="1" dirty="0">
              <a:solidFill>
                <a:srgbClr val="223031"/>
              </a:solidFill>
              <a:latin typeface="DejaVu San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983480" y="5623560"/>
            <a:ext cx="1874519" cy="2880360"/>
          </a:xfrm>
          <a:prstGeom prst="rect">
            <a:avLst/>
          </a:prstGeom>
          <a:solidFill>
            <a:srgbClr val="F6F8F7"/>
          </a:solidFill>
          <a:ln w="8890">
            <a:solidFill>
              <a:srgbClr val="CFDA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6" name="TextBox 15"/>
          <p:cNvSpPr txBox="1"/>
          <p:nvPr/>
        </p:nvSpPr>
        <p:spPr>
          <a:xfrm>
            <a:off x="4983480" y="6926580"/>
            <a:ext cx="1874519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00" b="1">
                <a:solidFill>
                  <a:srgbClr val="5B6565"/>
                </a:solidFill>
                <a:latin typeface="DejaVu Sans"/>
              </a:rPr>
              <a:t>FOTOGRAFIA DO TERRITÓRIO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1792" y="9098280"/>
            <a:ext cx="45720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193E42"/>
                </a:solidFill>
                <a:latin typeface="DejaVu Sans"/>
              </a:rPr>
              <a:t>Preliminary Investment Memorandum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92" y="9491472"/>
            <a:ext cx="6309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0">
                <a:solidFill>
                  <a:srgbClr val="5B6565"/>
                </a:solidFill>
                <a:latin typeface="DejaVu Sans"/>
              </a:rPr>
              <a:t>Portugal | Desenvolvimento rural | Sustentabilidade | Turismo | Economia Circular | Produção sustentável de proteína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10314432"/>
            <a:ext cx="5943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50" b="0">
                <a:solidFill>
                  <a:srgbClr val="5B6565"/>
                </a:solidFill>
                <a:latin typeface="DejaVu Sans"/>
              </a:rPr>
              <a:t>PORTUGAL SUSTAINABLE LIVING FUND — Preliminary Investment Memorandum — Confidential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03720" y="10314432"/>
            <a:ext cx="2743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50" b="0">
                <a:solidFill>
                  <a:srgbClr val="5B6565"/>
                </a:solidFill>
                <a:latin typeface="DejaVu Sans"/>
              </a:rPr>
              <a:t>1</a:t>
            </a:r>
          </a:p>
        </p:txBody>
      </p:sp>
      <p:pic>
        <p:nvPicPr>
          <p:cNvPr id="21" name="Imagem 20" descr="Foto">
            <a:extLst>
              <a:ext uri="{FF2B5EF4-FFF2-40B4-BE49-F238E27FC236}">
                <a16:creationId xmlns:a16="http://schemas.microsoft.com/office/drawing/2014/main" id="{9B422B9D-6576-DDF1-C941-6725C8C453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20" y="5131632"/>
            <a:ext cx="6237732" cy="37142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1792" y="566928"/>
            <a:ext cx="63093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93E42"/>
                </a:solidFill>
                <a:latin typeface="DejaVu Sans"/>
              </a:rPr>
              <a:t>01 | INVESTMENT 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60120"/>
            <a:ext cx="6309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>
                <a:solidFill>
                  <a:srgbClr val="223031"/>
                </a:solidFill>
                <a:latin typeface="DejaVu Sans"/>
              </a:rPr>
              <a:t>Um projeto empresarial integrado, estruturado através de um veículo de investimento e de seis entidades operacionais complementares.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" y="1554480"/>
            <a:ext cx="1490472" cy="1325880"/>
          </a:xfrm>
          <a:prstGeom prst="rect">
            <a:avLst/>
          </a:prstGeom>
          <a:solidFill>
            <a:srgbClr val="EEF3F2"/>
          </a:solidFill>
          <a:ln w="8890">
            <a:solidFill>
              <a:srgbClr val="CFDA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664207"/>
            <a:ext cx="1271016" cy="4154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100" b="1" dirty="0">
                <a:solidFill>
                  <a:srgbClr val="193E42"/>
                </a:solidFill>
                <a:latin typeface="DejaVu Sans"/>
              </a:rPr>
              <a:t>€6,5</a:t>
            </a:r>
            <a:r>
              <a:rPr lang="pt-PT" sz="2100" b="1" dirty="0">
                <a:solidFill>
                  <a:srgbClr val="193E42"/>
                </a:solidFill>
                <a:latin typeface="DejaVu Sans"/>
              </a:rPr>
              <a:t> M</a:t>
            </a:r>
            <a:endParaRPr sz="2100" b="1" dirty="0">
              <a:solidFill>
                <a:srgbClr val="193E42"/>
              </a:solidFill>
              <a:latin typeface="DejaVu San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1520" y="2084831"/>
            <a:ext cx="1271016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50" b="1">
                <a:solidFill>
                  <a:srgbClr val="223031"/>
                </a:solidFill>
                <a:latin typeface="DejaVu Sans"/>
              </a:rPr>
              <a:t>Investimento global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450591"/>
            <a:ext cx="1271016" cy="36575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720" b="0">
                <a:solidFill>
                  <a:srgbClr val="5B6565"/>
                </a:solidFill>
                <a:latin typeface="DejaVu Sans"/>
              </a:rPr>
              <a:t>Capital total previsto para a primeira fase do projeto.</a:t>
            </a:r>
          </a:p>
        </p:txBody>
      </p:sp>
      <p:sp>
        <p:nvSpPr>
          <p:cNvPr id="8" name="Rectangle 7"/>
          <p:cNvSpPr/>
          <p:nvPr/>
        </p:nvSpPr>
        <p:spPr>
          <a:xfrm>
            <a:off x="2194560" y="1554480"/>
            <a:ext cx="1490472" cy="1325880"/>
          </a:xfrm>
          <a:prstGeom prst="rect">
            <a:avLst/>
          </a:prstGeom>
          <a:solidFill>
            <a:srgbClr val="EEF3F2"/>
          </a:solidFill>
          <a:ln w="8890">
            <a:solidFill>
              <a:srgbClr val="CFDA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304288" y="1664207"/>
            <a:ext cx="1271016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100" b="1">
                <a:solidFill>
                  <a:srgbClr val="193E42"/>
                </a:solidFill>
                <a:latin typeface="DejaVu Sans"/>
              </a:rPr>
              <a:t>€4,0 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04288" y="2084831"/>
            <a:ext cx="1271016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50" b="1">
                <a:solidFill>
                  <a:srgbClr val="223031"/>
                </a:solidFill>
                <a:latin typeface="DejaVu Sans"/>
              </a:rPr>
              <a:t>Capital internacional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04288" y="2450591"/>
            <a:ext cx="1271016" cy="36575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720" b="0">
                <a:solidFill>
                  <a:srgbClr val="5B6565"/>
                </a:solidFill>
                <a:latin typeface="DejaVu Sans"/>
              </a:rPr>
              <a:t>8 investidores × €500.000.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767328" y="1554480"/>
            <a:ext cx="1490472" cy="1325880"/>
          </a:xfrm>
          <a:prstGeom prst="rect">
            <a:avLst/>
          </a:prstGeom>
          <a:solidFill>
            <a:srgbClr val="EEF3F2"/>
          </a:solidFill>
          <a:ln w="8890">
            <a:solidFill>
              <a:srgbClr val="CFDA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877056" y="1664207"/>
            <a:ext cx="1271016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100" b="1">
                <a:solidFill>
                  <a:srgbClr val="193E42"/>
                </a:solidFill>
                <a:latin typeface="DejaVu Sans"/>
              </a:rPr>
              <a:t>€2,5 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77056" y="2084831"/>
            <a:ext cx="1271016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50" b="1">
                <a:solidFill>
                  <a:srgbClr val="223031"/>
                </a:solidFill>
                <a:latin typeface="DejaVu Sans"/>
              </a:rPr>
              <a:t>Capital dos promotores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77056" y="2450591"/>
            <a:ext cx="1271016" cy="36575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720" b="0">
                <a:solidFill>
                  <a:srgbClr val="5B6565"/>
                </a:solidFill>
                <a:latin typeface="DejaVu Sans"/>
              </a:rPr>
              <a:t>Capitais próprios aportados pelo Fundo/promotores.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340096" y="1554480"/>
            <a:ext cx="1490472" cy="1325880"/>
          </a:xfrm>
          <a:prstGeom prst="rect">
            <a:avLst/>
          </a:prstGeom>
          <a:solidFill>
            <a:srgbClr val="EEF3F2"/>
          </a:solidFill>
          <a:ln w="8890">
            <a:solidFill>
              <a:srgbClr val="CFDA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449824" y="1664207"/>
            <a:ext cx="1271016" cy="4154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pt-PT" sz="2100" b="1" dirty="0">
                <a:solidFill>
                  <a:srgbClr val="193E42"/>
                </a:solidFill>
                <a:latin typeface="DejaVu Sans"/>
              </a:rPr>
              <a:t>   </a:t>
            </a:r>
            <a:r>
              <a:rPr sz="2100" b="1" dirty="0">
                <a:solidFill>
                  <a:srgbClr val="193E42"/>
                </a:solidFill>
                <a:latin typeface="DejaVu Sans"/>
              </a:rPr>
              <a:t>40+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49824" y="2084831"/>
            <a:ext cx="1271016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50" b="1">
                <a:solidFill>
                  <a:srgbClr val="223031"/>
                </a:solidFill>
                <a:latin typeface="DejaVu Sans"/>
              </a:rPr>
              <a:t>Empregos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49824" y="2450591"/>
            <a:ext cx="1271016" cy="36575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720" b="0">
                <a:solidFill>
                  <a:srgbClr val="5B6565"/>
                </a:solidFill>
                <a:latin typeface="DejaVu Sans"/>
              </a:rPr>
              <a:t>Postos de trabalho permanentes previstos.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1792" y="3310128"/>
            <a:ext cx="27432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93E42"/>
                </a:solidFill>
                <a:latin typeface="DejaVu Sans"/>
              </a:rPr>
              <a:t>A proposta ao investidor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1792" y="3657600"/>
            <a:ext cx="6309360" cy="5078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dirty="0">
                <a:solidFill>
                  <a:srgbClr val="223031"/>
                </a:solidFill>
                <a:latin typeface="DejaVu Sans"/>
              </a:rPr>
              <a:t>O </a:t>
            </a:r>
            <a:r>
              <a:rPr sz="900" b="0" dirty="0" err="1">
                <a:solidFill>
                  <a:srgbClr val="223031"/>
                </a:solidFill>
                <a:latin typeface="DejaVu Sans"/>
              </a:rPr>
              <a:t>investidor</a:t>
            </a:r>
            <a:r>
              <a:rPr sz="900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900" b="0" dirty="0" err="1">
                <a:solidFill>
                  <a:srgbClr val="223031"/>
                </a:solidFill>
                <a:latin typeface="DejaVu Sans"/>
              </a:rPr>
              <a:t>participa</a:t>
            </a:r>
            <a:r>
              <a:rPr sz="900" b="0" dirty="0">
                <a:solidFill>
                  <a:srgbClr val="223031"/>
                </a:solidFill>
                <a:latin typeface="DejaVu Sans"/>
              </a:rPr>
              <a:t> no Portugal Sustainable Living Fund, que </a:t>
            </a:r>
            <a:r>
              <a:rPr sz="900" b="0" dirty="0" err="1">
                <a:solidFill>
                  <a:srgbClr val="223031"/>
                </a:solidFill>
                <a:latin typeface="DejaVu Sans"/>
              </a:rPr>
              <a:t>reúne</a:t>
            </a:r>
            <a:r>
              <a:rPr sz="900" b="0" dirty="0">
                <a:solidFill>
                  <a:srgbClr val="223031"/>
                </a:solidFill>
                <a:latin typeface="DejaVu Sans"/>
              </a:rPr>
              <a:t> o capital de </a:t>
            </a:r>
            <a:r>
              <a:rPr sz="900" b="0" dirty="0" err="1">
                <a:solidFill>
                  <a:srgbClr val="223031"/>
                </a:solidFill>
                <a:latin typeface="DejaVu Sans"/>
              </a:rPr>
              <a:t>oito</a:t>
            </a:r>
            <a:r>
              <a:rPr sz="900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900" b="0" dirty="0" err="1">
                <a:solidFill>
                  <a:srgbClr val="223031"/>
                </a:solidFill>
                <a:latin typeface="DejaVu Sans"/>
              </a:rPr>
              <a:t>investidores</a:t>
            </a:r>
            <a:r>
              <a:rPr sz="900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900" b="0" dirty="0" err="1">
                <a:solidFill>
                  <a:srgbClr val="223031"/>
                </a:solidFill>
                <a:latin typeface="DejaVu Sans"/>
              </a:rPr>
              <a:t>internacionais</a:t>
            </a:r>
            <a:r>
              <a:rPr sz="900" b="0" dirty="0">
                <a:solidFill>
                  <a:srgbClr val="223031"/>
                </a:solidFill>
                <a:latin typeface="DejaVu Sans"/>
              </a:rPr>
              <a:t> e €2,5 </a:t>
            </a:r>
            <a:r>
              <a:rPr sz="900" b="0" dirty="0" err="1">
                <a:solidFill>
                  <a:srgbClr val="223031"/>
                </a:solidFill>
                <a:latin typeface="DejaVu Sans"/>
              </a:rPr>
              <a:t>milhões</a:t>
            </a:r>
            <a:r>
              <a:rPr sz="900" b="0" dirty="0">
                <a:solidFill>
                  <a:srgbClr val="223031"/>
                </a:solidFill>
                <a:latin typeface="DejaVu Sans"/>
              </a:rPr>
              <a:t> de capital </a:t>
            </a:r>
            <a:r>
              <a:rPr sz="900" b="0" dirty="0" err="1">
                <a:solidFill>
                  <a:srgbClr val="223031"/>
                </a:solidFill>
                <a:latin typeface="DejaVu Sans"/>
              </a:rPr>
              <a:t>próprio</a:t>
            </a:r>
            <a:r>
              <a:rPr sz="900" b="0" dirty="0">
                <a:solidFill>
                  <a:srgbClr val="223031"/>
                </a:solidFill>
                <a:latin typeface="DejaVu Sans"/>
              </a:rPr>
              <a:t> dos </a:t>
            </a:r>
            <a:r>
              <a:rPr sz="900" b="0" dirty="0" err="1">
                <a:solidFill>
                  <a:srgbClr val="223031"/>
                </a:solidFill>
                <a:latin typeface="DejaVu Sans"/>
              </a:rPr>
              <a:t>promotores</a:t>
            </a:r>
            <a:r>
              <a:rPr sz="900" b="0" dirty="0">
                <a:solidFill>
                  <a:srgbClr val="223031"/>
                </a:solidFill>
                <a:latin typeface="DejaVu Sans"/>
              </a:rPr>
              <a:t>. O </a:t>
            </a:r>
            <a:r>
              <a:rPr sz="900" b="0" dirty="0" err="1">
                <a:solidFill>
                  <a:srgbClr val="223031"/>
                </a:solidFill>
                <a:latin typeface="DejaVu Sans"/>
              </a:rPr>
              <a:t>veículo</a:t>
            </a:r>
            <a:r>
              <a:rPr sz="900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900" b="0" dirty="0" err="1">
                <a:solidFill>
                  <a:srgbClr val="223031"/>
                </a:solidFill>
                <a:latin typeface="DejaVu Sans"/>
              </a:rPr>
              <a:t>canaliza</a:t>
            </a:r>
            <a:r>
              <a:rPr sz="900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900" b="0" dirty="0" err="1">
                <a:solidFill>
                  <a:srgbClr val="223031"/>
                </a:solidFill>
                <a:latin typeface="DejaVu Sans"/>
              </a:rPr>
              <a:t>depois</a:t>
            </a:r>
            <a:r>
              <a:rPr sz="900" b="0" dirty="0">
                <a:solidFill>
                  <a:srgbClr val="223031"/>
                </a:solidFill>
                <a:latin typeface="DejaVu Sans"/>
              </a:rPr>
              <a:t> o capital para as seis </a:t>
            </a:r>
            <a:r>
              <a:rPr sz="900" b="0" dirty="0" err="1">
                <a:solidFill>
                  <a:srgbClr val="223031"/>
                </a:solidFill>
                <a:latin typeface="DejaVu Sans"/>
              </a:rPr>
              <a:t>empresas</a:t>
            </a:r>
            <a:r>
              <a:rPr sz="900" b="0" dirty="0">
                <a:solidFill>
                  <a:srgbClr val="223031"/>
                </a:solidFill>
                <a:latin typeface="DejaVu Sans"/>
              </a:rPr>
              <a:t> e </a:t>
            </a:r>
            <a:r>
              <a:rPr sz="900" b="0" dirty="0" err="1">
                <a:solidFill>
                  <a:srgbClr val="223031"/>
                </a:solidFill>
                <a:latin typeface="DejaVu Sans"/>
              </a:rPr>
              <a:t>projetos</a:t>
            </a:r>
            <a:r>
              <a:rPr sz="900" b="0" dirty="0">
                <a:solidFill>
                  <a:srgbClr val="223031"/>
                </a:solidFill>
                <a:latin typeface="DejaVu Sans"/>
              </a:rPr>
              <a:t> que </a:t>
            </a:r>
            <a:r>
              <a:rPr sz="900" b="0" dirty="0" err="1">
                <a:solidFill>
                  <a:srgbClr val="223031"/>
                </a:solidFill>
                <a:latin typeface="DejaVu Sans"/>
              </a:rPr>
              <a:t>constituem</a:t>
            </a:r>
            <a:r>
              <a:rPr sz="900" b="0" dirty="0">
                <a:solidFill>
                  <a:srgbClr val="223031"/>
                </a:solidFill>
                <a:latin typeface="DejaVu Sans"/>
              </a:rPr>
              <a:t> o </a:t>
            </a:r>
            <a:r>
              <a:rPr sz="900" b="0" dirty="0" err="1">
                <a:solidFill>
                  <a:srgbClr val="223031"/>
                </a:solidFill>
                <a:latin typeface="DejaVu Sans"/>
              </a:rPr>
              <a:t>ecossistema</a:t>
            </a:r>
            <a:r>
              <a:rPr sz="900" b="0" dirty="0">
                <a:solidFill>
                  <a:srgbClr val="223031"/>
                </a:solidFill>
                <a:latin typeface="DejaVu Sans"/>
              </a:rPr>
              <a:t>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21792" y="4553712"/>
            <a:ext cx="1234440" cy="713232"/>
          </a:xfrm>
          <a:prstGeom prst="rect">
            <a:avLst/>
          </a:prstGeom>
          <a:solidFill>
            <a:srgbClr val="FFFFFF"/>
          </a:solidFill>
          <a:ln w="8890">
            <a:solidFill>
              <a:srgbClr val="CFDA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85800" y="4681728"/>
            <a:ext cx="10972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19" b="1">
                <a:solidFill>
                  <a:srgbClr val="193E42"/>
                </a:solidFill>
                <a:latin typeface="DejaVu Sans"/>
              </a:rPr>
              <a:t>8 investidores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5800" y="4956048"/>
            <a:ext cx="109728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650" b="0">
                <a:solidFill>
                  <a:srgbClr val="5B6565"/>
                </a:solidFill>
                <a:latin typeface="DejaVu Sans"/>
              </a:rPr>
              <a:t>€500.000 cada</a:t>
            </a:r>
          </a:p>
        </p:txBody>
      </p:sp>
      <p:sp>
        <p:nvSpPr>
          <p:cNvPr id="25" name="Right Arrow 24"/>
          <p:cNvSpPr/>
          <p:nvPr/>
        </p:nvSpPr>
        <p:spPr>
          <a:xfrm>
            <a:off x="1892807" y="4754880"/>
            <a:ext cx="411480" cy="320040"/>
          </a:xfrm>
          <a:prstGeom prst="rightArrow">
            <a:avLst/>
          </a:prstGeom>
          <a:solidFill>
            <a:srgbClr val="193E42"/>
          </a:solidFill>
          <a:ln>
            <a:solidFill>
              <a:srgbClr val="193E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2331720" y="4553712"/>
            <a:ext cx="1554480" cy="713232"/>
          </a:xfrm>
          <a:prstGeom prst="rect">
            <a:avLst/>
          </a:prstGeom>
          <a:solidFill>
            <a:srgbClr val="FFFFFF"/>
          </a:solidFill>
          <a:ln w="8890">
            <a:solidFill>
              <a:srgbClr val="CFDA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2423160" y="4663440"/>
            <a:ext cx="1545336" cy="3231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 dirty="0">
                <a:solidFill>
                  <a:srgbClr val="193E42"/>
                </a:solidFill>
                <a:latin typeface="DejaVu Sans"/>
              </a:rPr>
              <a:t>€4.000.000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423160" y="4983480"/>
            <a:ext cx="1371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650" b="0">
                <a:solidFill>
                  <a:srgbClr val="5B6565"/>
                </a:solidFill>
                <a:latin typeface="DejaVu Sans"/>
              </a:rPr>
              <a:t>Capital internacional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968496" y="4681728"/>
            <a:ext cx="2743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1">
                <a:solidFill>
                  <a:srgbClr val="193E42"/>
                </a:solidFill>
                <a:latin typeface="DejaVu Sans"/>
              </a:rPr>
              <a:t>+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315968" y="4553712"/>
            <a:ext cx="1554480" cy="713232"/>
          </a:xfrm>
          <a:prstGeom prst="rect">
            <a:avLst/>
          </a:prstGeom>
          <a:solidFill>
            <a:srgbClr val="FFFFFF"/>
          </a:solidFill>
          <a:ln w="8890">
            <a:solidFill>
              <a:srgbClr val="CFDA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4288536" y="4663439"/>
            <a:ext cx="1554480" cy="3231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 dirty="0">
                <a:solidFill>
                  <a:srgbClr val="193E42"/>
                </a:solidFill>
                <a:latin typeface="DejaVu Sans"/>
              </a:rPr>
              <a:t>€2.500.000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407408" y="4983480"/>
            <a:ext cx="1371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650" b="0" dirty="0">
                <a:solidFill>
                  <a:srgbClr val="5B6565"/>
                </a:solidFill>
                <a:latin typeface="DejaVu Sans"/>
              </a:rPr>
              <a:t>Capital </a:t>
            </a:r>
            <a:r>
              <a:rPr sz="650" b="0" dirty="0" err="1">
                <a:solidFill>
                  <a:srgbClr val="5B6565"/>
                </a:solidFill>
                <a:latin typeface="DejaVu Sans"/>
              </a:rPr>
              <a:t>próprio</a:t>
            </a:r>
            <a:endParaRPr sz="650" b="0" dirty="0">
              <a:solidFill>
                <a:srgbClr val="5B6565"/>
              </a:solidFill>
              <a:latin typeface="DejaVu Sans"/>
            </a:endParaRPr>
          </a:p>
        </p:txBody>
      </p:sp>
      <p:sp>
        <p:nvSpPr>
          <p:cNvPr id="33" name="Right Arrow 32"/>
          <p:cNvSpPr/>
          <p:nvPr/>
        </p:nvSpPr>
        <p:spPr>
          <a:xfrm>
            <a:off x="5870448" y="4754880"/>
            <a:ext cx="411480" cy="320040"/>
          </a:xfrm>
          <a:prstGeom prst="rightArrow">
            <a:avLst/>
          </a:prstGeom>
          <a:solidFill>
            <a:srgbClr val="193E42"/>
          </a:solidFill>
          <a:ln>
            <a:solidFill>
              <a:srgbClr val="193E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6309360" y="4553712"/>
            <a:ext cx="845820" cy="713232"/>
          </a:xfrm>
          <a:prstGeom prst="rect">
            <a:avLst/>
          </a:prstGeom>
          <a:solidFill>
            <a:srgbClr val="EEF3F2"/>
          </a:solidFill>
          <a:ln w="8890">
            <a:solidFill>
              <a:srgbClr val="CFDA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345935" y="4736592"/>
            <a:ext cx="832105" cy="25391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1" dirty="0">
                <a:solidFill>
                  <a:srgbClr val="193E42"/>
                </a:solidFill>
                <a:latin typeface="DejaVu Sans"/>
              </a:rPr>
              <a:t>€6,5 M+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45936" y="5010912"/>
            <a:ext cx="721614" cy="18466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600" b="0" dirty="0" err="1">
                <a:solidFill>
                  <a:srgbClr val="5B6565"/>
                </a:solidFill>
                <a:latin typeface="DejaVu Sans"/>
              </a:rPr>
              <a:t>capacidade</a:t>
            </a:r>
            <a:endParaRPr sz="600" b="0" dirty="0">
              <a:solidFill>
                <a:srgbClr val="5B6565"/>
              </a:solidFill>
              <a:latin typeface="DejaVu Sans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21030" y="6443946"/>
            <a:ext cx="1828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dirty="0">
                <a:solidFill>
                  <a:srgbClr val="193E42"/>
                </a:solidFill>
                <a:latin typeface="DejaVu Sans"/>
              </a:rPr>
              <a:t>A </a:t>
            </a:r>
            <a:r>
              <a:rPr sz="1300" b="1" dirty="0" err="1">
                <a:solidFill>
                  <a:srgbClr val="193E42"/>
                </a:solidFill>
                <a:latin typeface="DejaVu Sans"/>
              </a:rPr>
              <a:t>tese</a:t>
            </a:r>
            <a:endParaRPr sz="1300" b="1" dirty="0">
              <a:solidFill>
                <a:srgbClr val="193E42"/>
              </a:solidFill>
              <a:latin typeface="DejaVu San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98932" y="6827996"/>
            <a:ext cx="6556248" cy="7386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dirty="0">
                <a:solidFill>
                  <a:srgbClr val="223031"/>
                </a:solidFill>
                <a:latin typeface="DejaVu Sans"/>
              </a:rPr>
              <a:t>Não se </a:t>
            </a:r>
            <a:r>
              <a:rPr sz="1050" b="0" dirty="0" err="1">
                <a:solidFill>
                  <a:srgbClr val="223031"/>
                </a:solidFill>
                <a:latin typeface="DejaVu Sans"/>
              </a:rPr>
              <a:t>trata</a:t>
            </a:r>
            <a:r>
              <a:rPr sz="1050" b="0" dirty="0">
                <a:solidFill>
                  <a:srgbClr val="223031"/>
                </a:solidFill>
                <a:latin typeface="DejaVu Sans"/>
              </a:rPr>
              <a:t> de seis </a:t>
            </a:r>
            <a:r>
              <a:rPr sz="1050" b="0" dirty="0" err="1">
                <a:solidFill>
                  <a:srgbClr val="223031"/>
                </a:solidFill>
                <a:latin typeface="DejaVu Sans"/>
              </a:rPr>
              <a:t>investimentos</a:t>
            </a:r>
            <a:r>
              <a:rPr sz="1050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050" b="0" dirty="0" err="1">
                <a:solidFill>
                  <a:srgbClr val="223031"/>
                </a:solidFill>
                <a:latin typeface="DejaVu Sans"/>
              </a:rPr>
              <a:t>isolados</a:t>
            </a:r>
            <a:r>
              <a:rPr sz="1050" b="0" dirty="0">
                <a:solidFill>
                  <a:srgbClr val="223031"/>
                </a:solidFill>
                <a:latin typeface="DejaVu Sans"/>
              </a:rPr>
              <a:t>. </a:t>
            </a:r>
            <a:endParaRPr lang="pt-PT" sz="1050" b="0" dirty="0">
              <a:solidFill>
                <a:srgbClr val="223031"/>
              </a:solidFill>
              <a:latin typeface="DejaVu Sans"/>
            </a:endParaRPr>
          </a:p>
          <a:p>
            <a:pPr algn="l"/>
            <a:r>
              <a:rPr sz="1050" b="0" dirty="0" err="1">
                <a:solidFill>
                  <a:srgbClr val="223031"/>
                </a:solidFill>
                <a:latin typeface="DejaVu Sans"/>
              </a:rPr>
              <a:t>Trata</a:t>
            </a:r>
            <a:r>
              <a:rPr sz="1050" b="0" dirty="0">
                <a:solidFill>
                  <a:srgbClr val="223031"/>
                </a:solidFill>
                <a:latin typeface="DejaVu Sans"/>
              </a:rPr>
              <a:t>-se de um </a:t>
            </a:r>
            <a:r>
              <a:rPr sz="1050" b="0" dirty="0" err="1">
                <a:solidFill>
                  <a:srgbClr val="223031"/>
                </a:solidFill>
                <a:latin typeface="DejaVu Sans"/>
              </a:rPr>
              <a:t>único</a:t>
            </a:r>
            <a:r>
              <a:rPr sz="1050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050" b="0" dirty="0" err="1">
                <a:solidFill>
                  <a:srgbClr val="223031"/>
                </a:solidFill>
                <a:latin typeface="DejaVu Sans"/>
              </a:rPr>
              <a:t>projeto</a:t>
            </a:r>
            <a:r>
              <a:rPr sz="1050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050" b="0" dirty="0" err="1">
                <a:solidFill>
                  <a:srgbClr val="223031"/>
                </a:solidFill>
                <a:latin typeface="DejaVu Sans"/>
              </a:rPr>
              <a:t>empresarial</a:t>
            </a:r>
            <a:r>
              <a:rPr sz="1050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050" b="0" dirty="0" err="1">
                <a:solidFill>
                  <a:srgbClr val="223031"/>
                </a:solidFill>
                <a:latin typeface="DejaVu Sans"/>
              </a:rPr>
              <a:t>integrado</a:t>
            </a:r>
            <a:r>
              <a:rPr sz="1050" b="0" dirty="0">
                <a:solidFill>
                  <a:srgbClr val="223031"/>
                </a:solidFill>
                <a:latin typeface="DejaVu Sans"/>
              </a:rPr>
              <a:t>, com </a:t>
            </a:r>
            <a:r>
              <a:rPr sz="1050" b="0" dirty="0" err="1">
                <a:solidFill>
                  <a:srgbClr val="223031"/>
                </a:solidFill>
                <a:latin typeface="DejaVu Sans"/>
              </a:rPr>
              <a:t>produção</a:t>
            </a:r>
            <a:r>
              <a:rPr sz="1050" b="0" dirty="0">
                <a:solidFill>
                  <a:srgbClr val="223031"/>
                </a:solidFill>
                <a:latin typeface="DejaVu Sans"/>
              </a:rPr>
              <a:t>, </a:t>
            </a:r>
            <a:r>
              <a:rPr sz="1050" b="0" dirty="0" err="1">
                <a:solidFill>
                  <a:srgbClr val="223031"/>
                </a:solidFill>
                <a:latin typeface="DejaVu Sans"/>
              </a:rPr>
              <a:t>transformação</a:t>
            </a:r>
            <a:r>
              <a:rPr sz="1050" b="0" dirty="0">
                <a:solidFill>
                  <a:srgbClr val="223031"/>
                </a:solidFill>
                <a:latin typeface="DejaVu Sans"/>
              </a:rPr>
              <a:t>, </a:t>
            </a:r>
            <a:r>
              <a:rPr sz="1050" b="0" dirty="0" err="1">
                <a:solidFill>
                  <a:srgbClr val="223031"/>
                </a:solidFill>
                <a:latin typeface="DejaVu Sans"/>
              </a:rPr>
              <a:t>território</a:t>
            </a:r>
            <a:r>
              <a:rPr sz="1050" b="0" dirty="0">
                <a:solidFill>
                  <a:srgbClr val="223031"/>
                </a:solidFill>
                <a:latin typeface="DejaVu Sans"/>
              </a:rPr>
              <a:t>, turismo, </a:t>
            </a:r>
            <a:r>
              <a:rPr sz="1050" b="0" dirty="0" err="1">
                <a:solidFill>
                  <a:srgbClr val="223031"/>
                </a:solidFill>
                <a:latin typeface="DejaVu Sans"/>
              </a:rPr>
              <a:t>tecnologia</a:t>
            </a:r>
            <a:r>
              <a:rPr sz="1050" b="0" dirty="0">
                <a:solidFill>
                  <a:srgbClr val="223031"/>
                </a:solidFill>
                <a:latin typeface="DejaVu Sans"/>
              </a:rPr>
              <a:t>, </a:t>
            </a:r>
            <a:r>
              <a:rPr sz="1050" b="0" dirty="0" err="1">
                <a:solidFill>
                  <a:srgbClr val="223031"/>
                </a:solidFill>
                <a:latin typeface="DejaVu Sans"/>
              </a:rPr>
              <a:t>serviços</a:t>
            </a:r>
            <a:r>
              <a:rPr sz="1050" b="0" dirty="0">
                <a:solidFill>
                  <a:srgbClr val="223031"/>
                </a:solidFill>
                <a:latin typeface="DejaVu Sans"/>
              </a:rPr>
              <a:t> e </a:t>
            </a:r>
            <a:r>
              <a:rPr sz="1050" b="0" dirty="0" err="1">
                <a:solidFill>
                  <a:srgbClr val="223031"/>
                </a:solidFill>
                <a:latin typeface="DejaVu Sans"/>
              </a:rPr>
              <a:t>economia</a:t>
            </a:r>
            <a:r>
              <a:rPr sz="1050" b="0" dirty="0">
                <a:solidFill>
                  <a:srgbClr val="223031"/>
                </a:solidFill>
                <a:latin typeface="DejaVu Sans"/>
              </a:rPr>
              <a:t> circular. </a:t>
            </a:r>
            <a:endParaRPr lang="pt-PT" sz="1050" b="0" dirty="0">
              <a:solidFill>
                <a:srgbClr val="223031"/>
              </a:solidFill>
              <a:latin typeface="DejaVu Sans"/>
            </a:endParaRPr>
          </a:p>
          <a:p>
            <a:pPr algn="l"/>
            <a:r>
              <a:rPr sz="1050" b="0" dirty="0">
                <a:solidFill>
                  <a:srgbClr val="223031"/>
                </a:solidFill>
                <a:latin typeface="DejaVu Sans"/>
              </a:rPr>
              <a:t>A </a:t>
            </a:r>
            <a:r>
              <a:rPr sz="1050" b="0" dirty="0" err="1">
                <a:solidFill>
                  <a:srgbClr val="223031"/>
                </a:solidFill>
                <a:latin typeface="DejaVu Sans"/>
              </a:rPr>
              <a:t>escala</a:t>
            </a:r>
            <a:r>
              <a:rPr sz="1050" b="0" dirty="0">
                <a:solidFill>
                  <a:srgbClr val="223031"/>
                </a:solidFill>
                <a:latin typeface="DejaVu Sans"/>
              </a:rPr>
              <a:t> global do </a:t>
            </a:r>
            <a:r>
              <a:rPr sz="1050" b="0" dirty="0" err="1">
                <a:solidFill>
                  <a:srgbClr val="223031"/>
                </a:solidFill>
                <a:latin typeface="DejaVu Sans"/>
              </a:rPr>
              <a:t>projeto</a:t>
            </a:r>
            <a:r>
              <a:rPr sz="1050" b="0" dirty="0">
                <a:solidFill>
                  <a:srgbClr val="223031"/>
                </a:solidFill>
                <a:latin typeface="DejaVu Sans"/>
              </a:rPr>
              <a:t> é superior </a:t>
            </a:r>
            <a:r>
              <a:rPr sz="1050" b="0" dirty="0" err="1">
                <a:solidFill>
                  <a:srgbClr val="223031"/>
                </a:solidFill>
                <a:latin typeface="DejaVu Sans"/>
              </a:rPr>
              <a:t>ao</a:t>
            </a:r>
            <a:r>
              <a:rPr sz="1050" b="0" dirty="0">
                <a:solidFill>
                  <a:srgbClr val="223031"/>
                </a:solidFill>
                <a:latin typeface="DejaVu Sans"/>
              </a:rPr>
              <a:t> capital a </a:t>
            </a:r>
            <a:r>
              <a:rPr sz="1050" b="0" dirty="0" err="1">
                <a:solidFill>
                  <a:srgbClr val="223031"/>
                </a:solidFill>
                <a:latin typeface="DejaVu Sans"/>
              </a:rPr>
              <a:t>captar</a:t>
            </a:r>
            <a:r>
              <a:rPr sz="1050" b="0" dirty="0">
                <a:solidFill>
                  <a:srgbClr val="223031"/>
                </a:solidFill>
                <a:latin typeface="DejaVu Sans"/>
              </a:rPr>
              <a:t> junto dos </a:t>
            </a:r>
            <a:r>
              <a:rPr sz="1050" b="0" dirty="0" err="1">
                <a:solidFill>
                  <a:srgbClr val="223031"/>
                </a:solidFill>
                <a:latin typeface="DejaVu Sans"/>
              </a:rPr>
              <a:t>investidores</a:t>
            </a:r>
            <a:r>
              <a:rPr sz="1050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050" b="0" dirty="0" err="1">
                <a:solidFill>
                  <a:srgbClr val="223031"/>
                </a:solidFill>
                <a:latin typeface="DejaVu Sans"/>
              </a:rPr>
              <a:t>internacionais</a:t>
            </a:r>
            <a:r>
              <a:rPr sz="1050" b="0" dirty="0">
                <a:solidFill>
                  <a:srgbClr val="223031"/>
                </a:solidFill>
                <a:latin typeface="DejaVu Sans"/>
              </a:rPr>
              <a:t>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40080" y="10314432"/>
            <a:ext cx="5943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50" b="0">
                <a:solidFill>
                  <a:srgbClr val="5B6565"/>
                </a:solidFill>
                <a:latin typeface="DejaVu Sans"/>
              </a:rPr>
              <a:t>PORTUGAL SUSTAINABLE LIVING FUND — Preliminary Investment Memorandum — Confidential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903720" y="10314432"/>
            <a:ext cx="2743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50" b="0">
                <a:solidFill>
                  <a:srgbClr val="5B6565"/>
                </a:solidFill>
                <a:latin typeface="DejaVu Sans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1792" y="566928"/>
            <a:ext cx="63093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93E42"/>
                </a:solidFill>
                <a:latin typeface="DejaVu Sans"/>
              </a:rPr>
              <a:t>02 | O ECOSSISTEMA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60120"/>
            <a:ext cx="6309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>
                <a:solidFill>
                  <a:srgbClr val="223031"/>
                </a:solidFill>
                <a:latin typeface="DejaVu Sans"/>
              </a:rPr>
              <a:t>Seis entidades, uma cadeia de valor integrada.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331719" y="1965960"/>
            <a:ext cx="3323121" cy="960120"/>
          </a:xfrm>
          <a:prstGeom prst="roundRect">
            <a:avLst/>
          </a:prstGeom>
          <a:solidFill>
            <a:srgbClr val="EEF3F2"/>
          </a:solidFill>
          <a:ln w="8890">
            <a:solidFill>
              <a:srgbClr val="CFDA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2514600" y="2103120"/>
            <a:ext cx="7772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>
                <a:solidFill>
                  <a:srgbClr val="193E42"/>
                </a:solidFill>
                <a:latin typeface="DejaVu Sans"/>
              </a:rPr>
              <a:t>CAPITAL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14600" y="2395728"/>
            <a:ext cx="3140240" cy="27699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 dirty="0">
                <a:solidFill>
                  <a:srgbClr val="223031"/>
                </a:solidFill>
                <a:latin typeface="DejaVu Sans"/>
              </a:rPr>
              <a:t>Portugal Sustainable</a:t>
            </a:r>
            <a:r>
              <a:rPr lang="pt-PT" sz="1200" b="1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200" b="1" dirty="0">
                <a:solidFill>
                  <a:srgbClr val="223031"/>
                </a:solidFill>
                <a:latin typeface="DejaVu Sans"/>
              </a:rPr>
              <a:t>Living Fund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14600" y="2706624"/>
            <a:ext cx="233172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00" b="0">
                <a:solidFill>
                  <a:srgbClr val="5B6565"/>
                </a:solidFill>
                <a:latin typeface="DejaVu Sans"/>
              </a:rPr>
              <a:t>Investimento • sustentabilidade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" y="1572768"/>
            <a:ext cx="1417320" cy="105156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CFDA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58952" y="1719072"/>
            <a:ext cx="11430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00" b="1">
                <a:solidFill>
                  <a:srgbClr val="193E42"/>
                </a:solidFill>
                <a:latin typeface="DejaVu Sans"/>
              </a:rPr>
              <a:t>TERRITÓRIO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011680"/>
            <a:ext cx="1188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50" b="1">
                <a:solidFill>
                  <a:srgbClr val="223031"/>
                </a:solidFill>
                <a:latin typeface="DejaVu Sans"/>
              </a:rPr>
              <a:t>Proença-a-Nova Living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2376" y="2331720"/>
            <a:ext cx="1207008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620" b="0">
                <a:solidFill>
                  <a:srgbClr val="5B6565"/>
                </a:solidFill>
                <a:latin typeface="DejaVu Sans"/>
              </a:rPr>
              <a:t>Terrenos • edifícios • infraestruturas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" y="3246120"/>
            <a:ext cx="2240280" cy="1143000"/>
          </a:xfrm>
          <a:prstGeom prst="roundRect">
            <a:avLst/>
          </a:prstGeom>
          <a:solidFill>
            <a:srgbClr val="EEF3F2"/>
          </a:solidFill>
          <a:ln w="8890">
            <a:solidFill>
              <a:srgbClr val="CFDA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68096" y="3401568"/>
            <a:ext cx="19202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>
                <a:solidFill>
                  <a:srgbClr val="193E42"/>
                </a:solidFill>
                <a:latin typeface="DejaVu Sans"/>
              </a:rPr>
              <a:t>PRODUÇÃO &amp; GENÉTICA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" y="3703320"/>
            <a:ext cx="1874519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>
                <a:solidFill>
                  <a:srgbClr val="223031"/>
                </a:solidFill>
                <a:latin typeface="DejaVu Sans"/>
              </a:rPr>
              <a:t>Epígrafe do Girassol + Mestria Crucial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8096" y="4041648"/>
            <a:ext cx="1874519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50" b="0">
                <a:solidFill>
                  <a:srgbClr val="5B6565"/>
                </a:solidFill>
                <a:latin typeface="DejaVu Sans"/>
              </a:rPr>
              <a:t>Tenebrio • produção intensiva • genética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709160" y="3246120"/>
            <a:ext cx="2240280" cy="1143000"/>
          </a:xfrm>
          <a:prstGeom prst="roundRect">
            <a:avLst/>
          </a:prstGeom>
          <a:solidFill>
            <a:srgbClr val="EEF3F2"/>
          </a:solidFill>
          <a:ln w="8890">
            <a:solidFill>
              <a:srgbClr val="CFDA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864608" y="3401568"/>
            <a:ext cx="18288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>
                <a:solidFill>
                  <a:srgbClr val="193E42"/>
                </a:solidFill>
                <a:latin typeface="DejaVu Sans"/>
              </a:rPr>
              <a:t>TURISMO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64608" y="3703320"/>
            <a:ext cx="1828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>
                <a:solidFill>
                  <a:srgbClr val="223031"/>
                </a:solidFill>
                <a:latin typeface="DejaVu Sans"/>
              </a:rPr>
              <a:t>Dias &amp; Dias Boavida, Lda.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64608" y="4041648"/>
            <a:ext cx="1930146" cy="192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50" b="0" dirty="0" err="1">
                <a:solidFill>
                  <a:srgbClr val="5B6565"/>
                </a:solidFill>
                <a:latin typeface="DejaVu Sans"/>
              </a:rPr>
              <a:t>Alojamento</a:t>
            </a:r>
            <a:r>
              <a:rPr sz="650" b="0" dirty="0">
                <a:solidFill>
                  <a:srgbClr val="5B6565"/>
                </a:solidFill>
                <a:latin typeface="DejaVu Sans"/>
              </a:rPr>
              <a:t> • </a:t>
            </a:r>
            <a:r>
              <a:rPr sz="650" b="0" dirty="0" err="1">
                <a:solidFill>
                  <a:srgbClr val="5B6565"/>
                </a:solidFill>
                <a:latin typeface="DejaVu Sans"/>
              </a:rPr>
              <a:t>restauração</a:t>
            </a:r>
            <a:r>
              <a:rPr sz="650" b="0" dirty="0">
                <a:solidFill>
                  <a:srgbClr val="5B6565"/>
                </a:solidFill>
                <a:latin typeface="DejaVu Sans"/>
              </a:rPr>
              <a:t> • </a:t>
            </a:r>
            <a:r>
              <a:rPr sz="650" b="0" dirty="0" err="1">
                <a:solidFill>
                  <a:srgbClr val="5B6565"/>
                </a:solidFill>
                <a:latin typeface="DejaVu Sans"/>
              </a:rPr>
              <a:t>experiências</a:t>
            </a:r>
            <a:endParaRPr sz="650" b="0" dirty="0">
              <a:solidFill>
                <a:srgbClr val="5B6565"/>
              </a:solidFill>
              <a:latin typeface="DejaVu Sans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2011680" y="4800600"/>
            <a:ext cx="3520440" cy="114300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CFDA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2194560" y="4956048"/>
            <a:ext cx="30632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00" b="1">
                <a:solidFill>
                  <a:srgbClr val="193E42"/>
                </a:solidFill>
                <a:latin typeface="DejaVu Sans"/>
              </a:rPr>
              <a:t>OPERAÇÃO TRANSVERSAL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194560" y="5239512"/>
            <a:ext cx="3063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>
                <a:solidFill>
                  <a:srgbClr val="223031"/>
                </a:solidFill>
                <a:latin typeface="DejaVu Sans"/>
              </a:rPr>
              <a:t>Dunas Oxigenadas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194560" y="5577840"/>
            <a:ext cx="30632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680" b="0">
                <a:solidFill>
                  <a:srgbClr val="5B6565"/>
                </a:solidFill>
                <a:latin typeface="DejaVu Sans"/>
              </a:rPr>
              <a:t>Transformação • logística • água • ambiente • serviços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331719" y="6400800"/>
            <a:ext cx="3080251" cy="868680"/>
          </a:xfrm>
          <a:prstGeom prst="roundRect">
            <a:avLst/>
          </a:prstGeom>
          <a:solidFill>
            <a:srgbClr val="EEF3F2"/>
          </a:solidFill>
          <a:ln w="8890">
            <a:solidFill>
              <a:srgbClr val="CFDA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2514600" y="6519672"/>
            <a:ext cx="960120" cy="2154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dirty="0">
                <a:solidFill>
                  <a:srgbClr val="193E42"/>
                </a:solidFill>
                <a:latin typeface="DejaVu Sans"/>
              </a:rPr>
              <a:t>MERCADO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514599" y="6793992"/>
            <a:ext cx="2897369" cy="2308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 dirty="0">
                <a:solidFill>
                  <a:srgbClr val="223031"/>
                </a:solidFill>
                <a:latin typeface="DejaVu Sans"/>
              </a:rPr>
              <a:t>Portugal • </a:t>
            </a:r>
            <a:r>
              <a:rPr sz="900" b="1" dirty="0" err="1">
                <a:solidFill>
                  <a:srgbClr val="223031"/>
                </a:solidFill>
                <a:latin typeface="DejaVu Sans"/>
              </a:rPr>
              <a:t>União</a:t>
            </a:r>
            <a:r>
              <a:rPr sz="900" b="1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900" b="1" dirty="0" err="1">
                <a:solidFill>
                  <a:srgbClr val="223031"/>
                </a:solidFill>
                <a:latin typeface="DejaVu Sans"/>
              </a:rPr>
              <a:t>Europeia</a:t>
            </a:r>
            <a:r>
              <a:rPr sz="900" b="1" dirty="0">
                <a:solidFill>
                  <a:srgbClr val="223031"/>
                </a:solidFill>
                <a:latin typeface="DejaVu Sans"/>
              </a:rPr>
              <a:t> • Internacional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514600" y="7059168"/>
            <a:ext cx="233172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50" b="0">
                <a:solidFill>
                  <a:srgbClr val="5B6565"/>
                </a:solidFill>
                <a:latin typeface="DejaVu Sans"/>
              </a:rPr>
              <a:t>Comercialização • distribuição • exportação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2039112" y="2103120"/>
            <a:ext cx="292608" cy="228600"/>
          </a:xfrm>
          <a:prstGeom prst="line">
            <a:avLst/>
          </a:prstGeom>
          <a:ln w="17780">
            <a:solidFill>
              <a:srgbClr val="193E4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H="1">
            <a:off x="2697480" y="2926080"/>
            <a:ext cx="777240" cy="320040"/>
          </a:xfrm>
          <a:prstGeom prst="line">
            <a:avLst/>
          </a:prstGeom>
          <a:ln w="17780">
            <a:solidFill>
              <a:srgbClr val="193E4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4315968" y="2926080"/>
            <a:ext cx="393192" cy="320040"/>
          </a:xfrm>
          <a:prstGeom prst="line">
            <a:avLst/>
          </a:prstGeom>
          <a:ln w="17780">
            <a:solidFill>
              <a:srgbClr val="193E4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>
            <a:cxnSpLocks/>
            <a:stCxn id="12" idx="2"/>
          </p:cNvCxnSpPr>
          <p:nvPr/>
        </p:nvCxnSpPr>
        <p:spPr>
          <a:xfrm>
            <a:off x="1741932" y="4389120"/>
            <a:ext cx="1732788" cy="411480"/>
          </a:xfrm>
          <a:prstGeom prst="line">
            <a:avLst/>
          </a:prstGeom>
          <a:ln w="17780">
            <a:solidFill>
              <a:srgbClr val="193E4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>
            <a:cxnSpLocks/>
            <a:stCxn id="16" idx="2"/>
          </p:cNvCxnSpPr>
          <p:nvPr/>
        </p:nvCxnSpPr>
        <p:spPr>
          <a:xfrm flipH="1">
            <a:off x="4315968" y="4389120"/>
            <a:ext cx="1513332" cy="411480"/>
          </a:xfrm>
          <a:prstGeom prst="line">
            <a:avLst/>
          </a:prstGeom>
          <a:ln w="17780">
            <a:solidFill>
              <a:srgbClr val="193E4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>
            <a:off x="3767328" y="5943600"/>
            <a:ext cx="0" cy="457200"/>
          </a:xfrm>
          <a:prstGeom prst="line">
            <a:avLst/>
          </a:prstGeom>
          <a:ln w="17780">
            <a:solidFill>
              <a:srgbClr val="193E4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21792" y="7818120"/>
            <a:ext cx="27432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93E42"/>
                </a:solidFill>
                <a:latin typeface="DejaVu Sans"/>
              </a:rPr>
              <a:t>Como o modelo cria valor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21792" y="8165592"/>
            <a:ext cx="6309360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dirty="0">
                <a:solidFill>
                  <a:srgbClr val="223031"/>
                </a:solidFill>
                <a:latin typeface="DejaVu Sans"/>
              </a:rPr>
              <a:t>O </a:t>
            </a:r>
            <a:r>
              <a:rPr sz="1000" b="0" dirty="0" err="1">
                <a:solidFill>
                  <a:srgbClr val="223031"/>
                </a:solidFill>
                <a:latin typeface="DejaVu Sans"/>
              </a:rPr>
              <a:t>território</a:t>
            </a:r>
            <a:r>
              <a:rPr sz="1000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000" b="0" dirty="0" err="1">
                <a:solidFill>
                  <a:srgbClr val="223031"/>
                </a:solidFill>
                <a:latin typeface="DejaVu Sans"/>
              </a:rPr>
              <a:t>suporta</a:t>
            </a:r>
            <a:r>
              <a:rPr sz="1000" b="0" dirty="0">
                <a:solidFill>
                  <a:srgbClr val="223031"/>
                </a:solidFill>
                <a:latin typeface="DejaVu Sans"/>
              </a:rPr>
              <a:t> as </a:t>
            </a:r>
            <a:r>
              <a:rPr sz="1000" b="0" dirty="0" err="1">
                <a:solidFill>
                  <a:srgbClr val="223031"/>
                </a:solidFill>
                <a:latin typeface="DejaVu Sans"/>
              </a:rPr>
              <a:t>atividades</a:t>
            </a:r>
            <a:r>
              <a:rPr sz="1000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000" b="0" dirty="0" err="1">
                <a:solidFill>
                  <a:srgbClr val="223031"/>
                </a:solidFill>
                <a:latin typeface="DejaVu Sans"/>
              </a:rPr>
              <a:t>produtivas</a:t>
            </a:r>
            <a:r>
              <a:rPr sz="1000" b="0" dirty="0">
                <a:solidFill>
                  <a:srgbClr val="223031"/>
                </a:solidFill>
                <a:latin typeface="DejaVu Sans"/>
              </a:rPr>
              <a:t> e </a:t>
            </a:r>
            <a:r>
              <a:rPr sz="1000" b="0" dirty="0" err="1">
                <a:solidFill>
                  <a:srgbClr val="223031"/>
                </a:solidFill>
                <a:latin typeface="DejaVu Sans"/>
              </a:rPr>
              <a:t>turísticas</a:t>
            </a:r>
            <a:r>
              <a:rPr sz="1000" b="0" dirty="0">
                <a:solidFill>
                  <a:srgbClr val="223031"/>
                </a:solidFill>
                <a:latin typeface="DejaVu Sans"/>
              </a:rPr>
              <a:t>; a </a:t>
            </a:r>
            <a:r>
              <a:rPr sz="1000" b="0" dirty="0" err="1">
                <a:solidFill>
                  <a:srgbClr val="223031"/>
                </a:solidFill>
                <a:latin typeface="DejaVu Sans"/>
              </a:rPr>
              <a:t>produção</a:t>
            </a:r>
            <a:r>
              <a:rPr sz="1000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000" b="0" dirty="0" err="1">
                <a:solidFill>
                  <a:srgbClr val="223031"/>
                </a:solidFill>
                <a:latin typeface="DejaVu Sans"/>
              </a:rPr>
              <a:t>gera</a:t>
            </a:r>
            <a:r>
              <a:rPr sz="1000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000" b="0" dirty="0" err="1">
                <a:solidFill>
                  <a:srgbClr val="223031"/>
                </a:solidFill>
                <a:latin typeface="DejaVu Sans"/>
              </a:rPr>
              <a:t>matérias-primas</a:t>
            </a:r>
            <a:r>
              <a:rPr sz="1000" b="0" dirty="0">
                <a:solidFill>
                  <a:srgbClr val="223031"/>
                </a:solidFill>
                <a:latin typeface="DejaVu Sans"/>
              </a:rPr>
              <a:t> e </a:t>
            </a:r>
            <a:r>
              <a:rPr sz="1000" b="0" dirty="0" err="1">
                <a:solidFill>
                  <a:srgbClr val="223031"/>
                </a:solidFill>
                <a:latin typeface="DejaVu Sans"/>
              </a:rPr>
              <a:t>produtos</a:t>
            </a:r>
            <a:r>
              <a:rPr sz="1000" b="0" dirty="0">
                <a:solidFill>
                  <a:srgbClr val="223031"/>
                </a:solidFill>
                <a:latin typeface="DejaVu Sans"/>
              </a:rPr>
              <a:t>; a Dunas </a:t>
            </a:r>
            <a:r>
              <a:rPr sz="1000" b="0" dirty="0" err="1">
                <a:solidFill>
                  <a:srgbClr val="223031"/>
                </a:solidFill>
                <a:latin typeface="DejaVu Sans"/>
              </a:rPr>
              <a:t>Oxigenadas</a:t>
            </a:r>
            <a:r>
              <a:rPr sz="1000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000" b="0" dirty="0" err="1">
                <a:solidFill>
                  <a:srgbClr val="223031"/>
                </a:solidFill>
                <a:latin typeface="DejaVu Sans"/>
              </a:rPr>
              <a:t>assegura</a:t>
            </a:r>
            <a:r>
              <a:rPr sz="1000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000" b="0" dirty="0" err="1">
                <a:solidFill>
                  <a:srgbClr val="223031"/>
                </a:solidFill>
                <a:latin typeface="DejaVu Sans"/>
              </a:rPr>
              <a:t>transformação</a:t>
            </a:r>
            <a:r>
              <a:rPr sz="1000" b="0" dirty="0">
                <a:solidFill>
                  <a:srgbClr val="223031"/>
                </a:solidFill>
                <a:latin typeface="DejaVu Sans"/>
              </a:rPr>
              <a:t>, </a:t>
            </a:r>
            <a:r>
              <a:rPr sz="1000" b="0" dirty="0" err="1">
                <a:solidFill>
                  <a:srgbClr val="223031"/>
                </a:solidFill>
                <a:latin typeface="DejaVu Sans"/>
              </a:rPr>
              <a:t>serviços</a:t>
            </a:r>
            <a:r>
              <a:rPr sz="1000" b="0" dirty="0">
                <a:solidFill>
                  <a:srgbClr val="223031"/>
                </a:solidFill>
                <a:latin typeface="DejaVu Sans"/>
              </a:rPr>
              <a:t> e </a:t>
            </a:r>
            <a:r>
              <a:rPr sz="1000" b="0" dirty="0" err="1">
                <a:solidFill>
                  <a:srgbClr val="223031"/>
                </a:solidFill>
                <a:latin typeface="DejaVu Sans"/>
              </a:rPr>
              <a:t>ligação</a:t>
            </a:r>
            <a:r>
              <a:rPr sz="1000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000" b="0" dirty="0" err="1">
                <a:solidFill>
                  <a:srgbClr val="223031"/>
                </a:solidFill>
                <a:latin typeface="DejaVu Sans"/>
              </a:rPr>
              <a:t>ao</a:t>
            </a:r>
            <a:r>
              <a:rPr sz="1000" b="0" dirty="0">
                <a:solidFill>
                  <a:srgbClr val="223031"/>
                </a:solidFill>
                <a:latin typeface="DejaVu Sans"/>
              </a:rPr>
              <a:t> mercado; o turismo </a:t>
            </a:r>
            <a:r>
              <a:rPr sz="1000" b="0" dirty="0" err="1">
                <a:solidFill>
                  <a:srgbClr val="223031"/>
                </a:solidFill>
                <a:latin typeface="DejaVu Sans"/>
              </a:rPr>
              <a:t>acrescenta</a:t>
            </a:r>
            <a:r>
              <a:rPr sz="1000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000" b="0" dirty="0" err="1">
                <a:solidFill>
                  <a:srgbClr val="223031"/>
                </a:solidFill>
                <a:latin typeface="DejaVu Sans"/>
              </a:rPr>
              <a:t>utilização</a:t>
            </a:r>
            <a:r>
              <a:rPr sz="1000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000" b="0" dirty="0" err="1">
                <a:solidFill>
                  <a:srgbClr val="223031"/>
                </a:solidFill>
                <a:latin typeface="DejaVu Sans"/>
              </a:rPr>
              <a:t>económica</a:t>
            </a:r>
            <a:r>
              <a:rPr sz="1000" b="0" dirty="0">
                <a:solidFill>
                  <a:srgbClr val="223031"/>
                </a:solidFill>
                <a:latin typeface="DejaVu Sans"/>
              </a:rPr>
              <a:t> dos </a:t>
            </a:r>
            <a:r>
              <a:rPr sz="1000" b="0" dirty="0" err="1">
                <a:solidFill>
                  <a:srgbClr val="223031"/>
                </a:solidFill>
                <a:latin typeface="DejaVu Sans"/>
              </a:rPr>
              <a:t>ativos</a:t>
            </a:r>
            <a:r>
              <a:rPr sz="1000" b="0" dirty="0">
                <a:solidFill>
                  <a:srgbClr val="223031"/>
                </a:solidFill>
                <a:latin typeface="DejaVu Sans"/>
              </a:rPr>
              <a:t>; o Fundo </a:t>
            </a:r>
            <a:r>
              <a:rPr sz="1000" b="0" dirty="0" err="1">
                <a:solidFill>
                  <a:srgbClr val="223031"/>
                </a:solidFill>
                <a:latin typeface="DejaVu Sans"/>
              </a:rPr>
              <a:t>coordena</a:t>
            </a:r>
            <a:r>
              <a:rPr sz="1000" b="0" dirty="0">
                <a:solidFill>
                  <a:srgbClr val="223031"/>
                </a:solidFill>
                <a:latin typeface="DejaVu Sans"/>
              </a:rPr>
              <a:t> a </a:t>
            </a:r>
            <a:r>
              <a:rPr sz="1000" b="0" dirty="0" err="1">
                <a:solidFill>
                  <a:srgbClr val="223031"/>
                </a:solidFill>
                <a:latin typeface="DejaVu Sans"/>
              </a:rPr>
              <a:t>alocação</a:t>
            </a:r>
            <a:r>
              <a:rPr sz="1000" b="0" dirty="0">
                <a:solidFill>
                  <a:srgbClr val="223031"/>
                </a:solidFill>
                <a:latin typeface="DejaVu Sans"/>
              </a:rPr>
              <a:t> de capital. A </a:t>
            </a:r>
            <a:r>
              <a:rPr sz="1000" b="0" dirty="0" err="1">
                <a:solidFill>
                  <a:srgbClr val="223031"/>
                </a:solidFill>
                <a:latin typeface="DejaVu Sans"/>
              </a:rPr>
              <a:t>integração</a:t>
            </a:r>
            <a:r>
              <a:rPr sz="1000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000" b="0" dirty="0" err="1">
                <a:solidFill>
                  <a:srgbClr val="223031"/>
                </a:solidFill>
                <a:latin typeface="DejaVu Sans"/>
              </a:rPr>
              <a:t>permite</a:t>
            </a:r>
            <a:r>
              <a:rPr sz="1000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000" b="0" dirty="0" err="1">
                <a:solidFill>
                  <a:srgbClr val="223031"/>
                </a:solidFill>
                <a:latin typeface="DejaVu Sans"/>
              </a:rPr>
              <a:t>procurar</a:t>
            </a:r>
            <a:r>
              <a:rPr sz="1000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000" b="0" dirty="0" err="1">
                <a:solidFill>
                  <a:srgbClr val="223031"/>
                </a:solidFill>
                <a:latin typeface="DejaVu Sans"/>
              </a:rPr>
              <a:t>economias</a:t>
            </a:r>
            <a:r>
              <a:rPr sz="1000" b="0" dirty="0">
                <a:solidFill>
                  <a:srgbClr val="223031"/>
                </a:solidFill>
                <a:latin typeface="DejaVu Sans"/>
              </a:rPr>
              <a:t> de </a:t>
            </a:r>
            <a:r>
              <a:rPr sz="1000" b="0" dirty="0" err="1">
                <a:solidFill>
                  <a:srgbClr val="223031"/>
                </a:solidFill>
                <a:latin typeface="DejaVu Sans"/>
              </a:rPr>
              <a:t>escala</a:t>
            </a:r>
            <a:r>
              <a:rPr sz="1000" b="0" dirty="0">
                <a:solidFill>
                  <a:srgbClr val="223031"/>
                </a:solidFill>
                <a:latin typeface="DejaVu Sans"/>
              </a:rPr>
              <a:t> e </a:t>
            </a:r>
            <a:r>
              <a:rPr sz="1000" b="0" dirty="0" err="1">
                <a:solidFill>
                  <a:srgbClr val="223031"/>
                </a:solidFill>
                <a:latin typeface="DejaVu Sans"/>
              </a:rPr>
              <a:t>diversificação</a:t>
            </a:r>
            <a:r>
              <a:rPr sz="1000" b="0" dirty="0">
                <a:solidFill>
                  <a:srgbClr val="223031"/>
                </a:solidFill>
                <a:latin typeface="DejaVu Sans"/>
              </a:rPr>
              <a:t> de </a:t>
            </a:r>
            <a:r>
              <a:rPr sz="1000" b="0" dirty="0" err="1">
                <a:solidFill>
                  <a:srgbClr val="223031"/>
                </a:solidFill>
                <a:latin typeface="DejaVu Sans"/>
              </a:rPr>
              <a:t>receitas</a:t>
            </a:r>
            <a:r>
              <a:rPr sz="1000" b="0" dirty="0">
                <a:solidFill>
                  <a:srgbClr val="223031"/>
                </a:solidFill>
                <a:latin typeface="DejaVu Sans"/>
              </a:rPr>
              <a:t>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1792" y="9308592"/>
            <a:ext cx="6309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40" b="1">
                <a:solidFill>
                  <a:srgbClr val="193E42"/>
                </a:solidFill>
                <a:latin typeface="DejaVu Sans"/>
              </a:rPr>
              <a:t>Princípio central: cada entidade tem uma função económica própria, mas nenhuma deve ser analisada isoladamente do ecossistema.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0080" y="10314432"/>
            <a:ext cx="5943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50" b="0">
                <a:solidFill>
                  <a:srgbClr val="5B6565"/>
                </a:solidFill>
                <a:latin typeface="DejaVu Sans"/>
              </a:rPr>
              <a:t>PORTUGAL SUSTAINABLE LIVING FUND — Preliminary Investment Memorandum — Confidential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903720" y="10314432"/>
            <a:ext cx="2743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50" b="0">
                <a:solidFill>
                  <a:srgbClr val="5B6565"/>
                </a:solidFill>
                <a:latin typeface="DejaVu Sans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1792" y="566928"/>
            <a:ext cx="63093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93E42"/>
                </a:solidFill>
                <a:latin typeface="DejaVu Sans"/>
              </a:rPr>
              <a:t>03 | A OPORTUNIDADE DE INVESTIMENTO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60120"/>
            <a:ext cx="6309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>
                <a:solidFill>
                  <a:srgbClr val="223031"/>
                </a:solidFill>
                <a:latin typeface="DejaVu Sans"/>
              </a:rPr>
              <a:t>€500.000 de participação num projeto de €6.500.000+.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" y="1645920"/>
            <a:ext cx="1874519" cy="2148840"/>
          </a:xfrm>
          <a:prstGeom prst="roundRect">
            <a:avLst/>
          </a:prstGeom>
          <a:solidFill>
            <a:srgbClr val="EEF3F2"/>
          </a:solidFill>
          <a:ln w="8890">
            <a:solidFill>
              <a:srgbClr val="CFDA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04672" y="1847088"/>
            <a:ext cx="15087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1">
                <a:solidFill>
                  <a:srgbClr val="193E42"/>
                </a:solidFill>
                <a:latin typeface="DejaVu Sans"/>
              </a:rPr>
              <a:t>INVESTIDOR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1" y="2212848"/>
            <a:ext cx="1792222" cy="43088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200" b="1" dirty="0">
                <a:solidFill>
                  <a:srgbClr val="193E42"/>
                </a:solidFill>
                <a:latin typeface="DejaVu Sans"/>
              </a:rPr>
              <a:t>€500.000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633472"/>
            <a:ext cx="15087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00" b="0">
                <a:solidFill>
                  <a:srgbClr val="5B6565"/>
                </a:solidFill>
                <a:latin typeface="DejaVu Sans"/>
              </a:rPr>
              <a:t>cada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154680"/>
            <a:ext cx="15087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1">
                <a:solidFill>
                  <a:srgbClr val="223031"/>
                </a:solidFill>
                <a:latin typeface="DejaVu Sans"/>
              </a:rPr>
              <a:t>8 participantes</a:t>
            </a:r>
          </a:p>
        </p:txBody>
      </p:sp>
      <p:sp>
        <p:nvSpPr>
          <p:cNvPr id="9" name="Right Arrow 8"/>
          <p:cNvSpPr/>
          <p:nvPr/>
        </p:nvSpPr>
        <p:spPr>
          <a:xfrm>
            <a:off x="2615184" y="2468880"/>
            <a:ext cx="438912" cy="347472"/>
          </a:xfrm>
          <a:prstGeom prst="rightArrow">
            <a:avLst/>
          </a:prstGeom>
          <a:solidFill>
            <a:srgbClr val="193E42"/>
          </a:solidFill>
          <a:ln>
            <a:solidFill>
              <a:srgbClr val="193E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2999232" y="1645920"/>
            <a:ext cx="1874519" cy="214884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CFDA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182112" y="1847088"/>
            <a:ext cx="15087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1">
                <a:solidFill>
                  <a:srgbClr val="193E42"/>
                </a:solidFill>
                <a:latin typeface="DejaVu Sans"/>
              </a:rPr>
              <a:t>VEÍCULO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82112" y="2240280"/>
            <a:ext cx="15087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223031"/>
                </a:solidFill>
                <a:latin typeface="DejaVu Sans"/>
              </a:rPr>
              <a:t>Portugal Sustainable
Living Fund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82112" y="3017520"/>
            <a:ext cx="15087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50" b="0">
                <a:solidFill>
                  <a:srgbClr val="5B6565"/>
                </a:solidFill>
                <a:latin typeface="DejaVu Sans"/>
              </a:rPr>
              <a:t>€4,0 M + €2,5 M
capital próprio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5001768" y="2468880"/>
            <a:ext cx="438912" cy="347472"/>
          </a:xfrm>
          <a:prstGeom prst="rightArrow">
            <a:avLst/>
          </a:prstGeom>
          <a:solidFill>
            <a:srgbClr val="193E42"/>
          </a:solidFill>
          <a:ln>
            <a:solidFill>
              <a:srgbClr val="193E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5394960" y="1645920"/>
            <a:ext cx="1783080" cy="2148840"/>
          </a:xfrm>
          <a:prstGeom prst="roundRect">
            <a:avLst/>
          </a:prstGeom>
          <a:solidFill>
            <a:srgbClr val="EEF3F2"/>
          </a:solidFill>
          <a:ln w="8890">
            <a:solidFill>
              <a:srgbClr val="CFDA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559552" y="1847088"/>
            <a:ext cx="12344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1">
                <a:solidFill>
                  <a:srgbClr val="193E42"/>
                </a:solidFill>
                <a:latin typeface="DejaVu Sans"/>
              </a:rPr>
              <a:t>ECOSSISTEMA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40680" y="2240280"/>
            <a:ext cx="1651236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 dirty="0">
                <a:solidFill>
                  <a:srgbClr val="223031"/>
                </a:solidFill>
                <a:latin typeface="DejaVu Sans"/>
              </a:rPr>
              <a:t>6 </a:t>
            </a:r>
            <a:r>
              <a:rPr sz="1200" b="1" dirty="0" err="1">
                <a:solidFill>
                  <a:srgbClr val="223031"/>
                </a:solidFill>
                <a:latin typeface="DejaVu Sans"/>
              </a:rPr>
              <a:t>entidades</a:t>
            </a:r>
            <a:r>
              <a:rPr sz="1200" b="1" dirty="0">
                <a:solidFill>
                  <a:srgbClr val="223031"/>
                </a:solidFill>
                <a:latin typeface="DejaVu Sans"/>
              </a:rPr>
              <a:t>
</a:t>
            </a:r>
            <a:r>
              <a:rPr sz="1200" b="1" dirty="0" err="1">
                <a:solidFill>
                  <a:srgbClr val="223031"/>
                </a:solidFill>
                <a:latin typeface="DejaVu Sans"/>
              </a:rPr>
              <a:t>complementares</a:t>
            </a:r>
            <a:endParaRPr sz="1200" b="1" dirty="0">
              <a:solidFill>
                <a:srgbClr val="223031"/>
              </a:solidFill>
              <a:latin typeface="DejaVu San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04688" y="3017520"/>
            <a:ext cx="13258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700" b="0">
                <a:solidFill>
                  <a:srgbClr val="5B6565"/>
                </a:solidFill>
                <a:latin typeface="DejaVu Sans"/>
              </a:rPr>
              <a:t>Produção • território • turismo
serviços • transformação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1792" y="4343400"/>
            <a:ext cx="27432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93E42"/>
                </a:solidFill>
                <a:latin typeface="DejaVu Sans"/>
              </a:rPr>
              <a:t>Porque é diferente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80975" y="4736592"/>
            <a:ext cx="7296150" cy="1143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900">
                <a:solidFill>
                  <a:srgbClr val="223031"/>
                </a:solidFill>
                <a:latin typeface="DejaVu Sans"/>
              </a:defRPr>
            </a:pPr>
            <a:r>
              <a:rPr sz="1100" dirty="0"/>
              <a:t>• </a:t>
            </a:r>
            <a:r>
              <a:rPr sz="1100" dirty="0" err="1"/>
              <a:t>Os</a:t>
            </a:r>
            <a:r>
              <a:rPr sz="1100" dirty="0"/>
              <a:t> </a:t>
            </a:r>
            <a:r>
              <a:rPr sz="1100" dirty="0" err="1"/>
              <a:t>promotores</a:t>
            </a:r>
            <a:r>
              <a:rPr sz="1100" dirty="0"/>
              <a:t> </a:t>
            </a:r>
            <a:r>
              <a:rPr sz="1100" dirty="0" err="1"/>
              <a:t>aportam</a:t>
            </a:r>
            <a:r>
              <a:rPr sz="1100" dirty="0"/>
              <a:t> €2,5 </a:t>
            </a:r>
            <a:r>
              <a:rPr sz="1100" dirty="0" err="1"/>
              <a:t>milhões</a:t>
            </a:r>
            <a:r>
              <a:rPr sz="1100" dirty="0"/>
              <a:t> de capital </a:t>
            </a:r>
            <a:r>
              <a:rPr sz="1100" dirty="0" err="1"/>
              <a:t>próprio</a:t>
            </a:r>
            <a:r>
              <a:rPr sz="1100" dirty="0"/>
              <a:t>, </a:t>
            </a:r>
            <a:r>
              <a:rPr sz="1100" dirty="0" err="1"/>
              <a:t>assegurando</a:t>
            </a:r>
            <a:r>
              <a:rPr sz="1100" dirty="0"/>
              <a:t> </a:t>
            </a:r>
            <a:r>
              <a:rPr sz="1100" dirty="0" err="1"/>
              <a:t>alinhamento</a:t>
            </a:r>
            <a:r>
              <a:rPr sz="1100" dirty="0"/>
              <a:t> </a:t>
            </a:r>
            <a:r>
              <a:rPr sz="1100" dirty="0" err="1"/>
              <a:t>financeiro</a:t>
            </a:r>
            <a:r>
              <a:rPr sz="1100" dirty="0"/>
              <a:t>.</a:t>
            </a:r>
          </a:p>
          <a:p>
            <a:pPr>
              <a:spcAft>
                <a:spcPts val="400"/>
              </a:spcAft>
              <a:defRPr sz="900">
                <a:solidFill>
                  <a:srgbClr val="223031"/>
                </a:solidFill>
                <a:latin typeface="DejaVu Sans"/>
              </a:defRPr>
            </a:pPr>
            <a:r>
              <a:rPr sz="1100" dirty="0"/>
              <a:t>• O capital do </a:t>
            </a:r>
            <a:r>
              <a:rPr sz="1100" dirty="0" err="1"/>
              <a:t>investidor</a:t>
            </a:r>
            <a:r>
              <a:rPr sz="1100" dirty="0"/>
              <a:t> é </a:t>
            </a:r>
            <a:r>
              <a:rPr sz="1100" dirty="0" err="1"/>
              <a:t>aplicado</a:t>
            </a:r>
            <a:r>
              <a:rPr sz="1100" dirty="0"/>
              <a:t> </a:t>
            </a:r>
            <a:r>
              <a:rPr sz="1100" dirty="0" err="1"/>
              <a:t>através</a:t>
            </a:r>
            <a:r>
              <a:rPr sz="1100" dirty="0"/>
              <a:t> de um </a:t>
            </a:r>
            <a:r>
              <a:rPr sz="1100" dirty="0" err="1"/>
              <a:t>veículo</a:t>
            </a:r>
            <a:r>
              <a:rPr sz="1100" dirty="0"/>
              <a:t> </a:t>
            </a:r>
            <a:r>
              <a:rPr sz="1100" dirty="0" err="1"/>
              <a:t>diversificado</a:t>
            </a:r>
            <a:r>
              <a:rPr sz="1100" dirty="0"/>
              <a:t>, e </a:t>
            </a:r>
            <a:r>
              <a:rPr sz="1100" dirty="0" err="1"/>
              <a:t>não</a:t>
            </a:r>
            <a:r>
              <a:rPr sz="1100" dirty="0"/>
              <a:t> </a:t>
            </a:r>
            <a:r>
              <a:rPr sz="1100" dirty="0" err="1"/>
              <a:t>numa</a:t>
            </a:r>
            <a:r>
              <a:rPr sz="1100" dirty="0"/>
              <a:t> </a:t>
            </a:r>
            <a:r>
              <a:rPr sz="1100" dirty="0" err="1"/>
              <a:t>única</a:t>
            </a:r>
            <a:r>
              <a:rPr sz="1100" dirty="0"/>
              <a:t> </a:t>
            </a:r>
            <a:r>
              <a:rPr sz="1100" dirty="0" err="1"/>
              <a:t>atividade</a:t>
            </a:r>
            <a:r>
              <a:rPr sz="1100" dirty="0"/>
              <a:t>.</a:t>
            </a:r>
          </a:p>
          <a:p>
            <a:pPr>
              <a:spcAft>
                <a:spcPts val="400"/>
              </a:spcAft>
              <a:defRPr sz="900">
                <a:solidFill>
                  <a:srgbClr val="223031"/>
                </a:solidFill>
                <a:latin typeface="DejaVu Sans"/>
              </a:defRPr>
            </a:pPr>
            <a:r>
              <a:rPr sz="1100" dirty="0"/>
              <a:t>• O </a:t>
            </a:r>
            <a:r>
              <a:rPr sz="1100" dirty="0" err="1"/>
              <a:t>projeto</a:t>
            </a:r>
            <a:r>
              <a:rPr sz="1100" dirty="0"/>
              <a:t> </a:t>
            </a:r>
            <a:r>
              <a:rPr sz="1100" dirty="0" err="1"/>
              <a:t>combina</a:t>
            </a:r>
            <a:r>
              <a:rPr sz="1100" dirty="0"/>
              <a:t> </a:t>
            </a:r>
            <a:r>
              <a:rPr sz="1100" dirty="0" err="1"/>
              <a:t>ativos</a:t>
            </a:r>
            <a:r>
              <a:rPr sz="1100" dirty="0"/>
              <a:t> </a:t>
            </a:r>
            <a:r>
              <a:rPr sz="1100" dirty="0" err="1"/>
              <a:t>territoriais</a:t>
            </a:r>
            <a:r>
              <a:rPr sz="1100" dirty="0"/>
              <a:t>, </a:t>
            </a:r>
            <a:r>
              <a:rPr sz="1100" dirty="0" err="1"/>
              <a:t>produção</a:t>
            </a:r>
            <a:r>
              <a:rPr sz="1100" dirty="0"/>
              <a:t>, turismo, </a:t>
            </a:r>
            <a:r>
              <a:rPr sz="1100" dirty="0" err="1"/>
              <a:t>serviços</a:t>
            </a:r>
            <a:r>
              <a:rPr sz="1100" dirty="0"/>
              <a:t> e </a:t>
            </a:r>
            <a:r>
              <a:rPr sz="1100" dirty="0" err="1"/>
              <a:t>tecnologia</a:t>
            </a:r>
            <a:r>
              <a:rPr sz="1100" dirty="0"/>
              <a:t>.</a:t>
            </a:r>
          </a:p>
          <a:p>
            <a:pPr>
              <a:spcAft>
                <a:spcPts val="400"/>
              </a:spcAft>
              <a:defRPr sz="900">
                <a:solidFill>
                  <a:srgbClr val="223031"/>
                </a:solidFill>
                <a:latin typeface="DejaVu Sans"/>
              </a:defRPr>
            </a:pPr>
            <a:r>
              <a:rPr sz="1100" dirty="0"/>
              <a:t>• A </a:t>
            </a:r>
            <a:r>
              <a:rPr sz="1100" dirty="0" err="1"/>
              <a:t>criação</a:t>
            </a:r>
            <a:r>
              <a:rPr sz="1100" dirty="0"/>
              <a:t> de </a:t>
            </a:r>
            <a:r>
              <a:rPr sz="1100" dirty="0" err="1"/>
              <a:t>emprego</a:t>
            </a:r>
            <a:r>
              <a:rPr sz="1100" dirty="0"/>
              <a:t> é </a:t>
            </a:r>
            <a:r>
              <a:rPr sz="1100" dirty="0" err="1"/>
              <a:t>uma</a:t>
            </a:r>
            <a:r>
              <a:rPr sz="1100" dirty="0"/>
              <a:t> </a:t>
            </a:r>
            <a:r>
              <a:rPr sz="1100" dirty="0" err="1"/>
              <a:t>componente</a:t>
            </a:r>
            <a:r>
              <a:rPr sz="1100" dirty="0"/>
              <a:t> </a:t>
            </a:r>
            <a:r>
              <a:rPr sz="1100" dirty="0" err="1"/>
              <a:t>estrutural</a:t>
            </a:r>
            <a:r>
              <a:rPr sz="1100" dirty="0"/>
              <a:t>: 40+ </a:t>
            </a:r>
            <a:r>
              <a:rPr sz="1100" dirty="0" err="1"/>
              <a:t>postos</a:t>
            </a:r>
            <a:r>
              <a:rPr sz="1100" dirty="0"/>
              <a:t> </a:t>
            </a:r>
            <a:r>
              <a:rPr sz="1100" dirty="0" err="1"/>
              <a:t>permanentes</a:t>
            </a:r>
            <a:r>
              <a:rPr sz="1100" dirty="0"/>
              <a:t> </a:t>
            </a:r>
            <a:r>
              <a:rPr sz="1100" dirty="0" err="1"/>
              <a:t>previstos</a:t>
            </a:r>
            <a:r>
              <a:rPr sz="1100" dirty="0"/>
              <a:t>.</a:t>
            </a:r>
          </a:p>
          <a:p>
            <a:pPr>
              <a:spcAft>
                <a:spcPts val="400"/>
              </a:spcAft>
              <a:defRPr sz="900">
                <a:solidFill>
                  <a:srgbClr val="223031"/>
                </a:solidFill>
                <a:latin typeface="DejaVu Sans"/>
              </a:defRPr>
            </a:pPr>
            <a:r>
              <a:rPr sz="1100" dirty="0"/>
              <a:t>• O </a:t>
            </a:r>
            <a:r>
              <a:rPr sz="1100" dirty="0" err="1"/>
              <a:t>modelo</a:t>
            </a:r>
            <a:r>
              <a:rPr sz="1100" dirty="0"/>
              <a:t> </a:t>
            </a:r>
            <a:r>
              <a:rPr sz="1100" dirty="0" err="1"/>
              <a:t>foi</a:t>
            </a:r>
            <a:r>
              <a:rPr sz="1100" dirty="0"/>
              <a:t> </a:t>
            </a:r>
            <a:r>
              <a:rPr sz="1100" dirty="0" err="1"/>
              <a:t>concebido</a:t>
            </a:r>
            <a:r>
              <a:rPr sz="1100" dirty="0"/>
              <a:t> para ser </a:t>
            </a:r>
            <a:r>
              <a:rPr sz="1100" dirty="0" err="1"/>
              <a:t>replicável</a:t>
            </a:r>
            <a:r>
              <a:rPr sz="1100" dirty="0"/>
              <a:t> </a:t>
            </a:r>
            <a:r>
              <a:rPr sz="1100" dirty="0" err="1"/>
              <a:t>noutros</a:t>
            </a:r>
            <a:r>
              <a:rPr sz="1100" dirty="0"/>
              <a:t> </a:t>
            </a:r>
            <a:r>
              <a:rPr sz="1100" dirty="0" err="1"/>
              <a:t>territórios</a:t>
            </a:r>
            <a:r>
              <a:rPr sz="1100" dirty="0"/>
              <a:t>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95275" y="7635240"/>
            <a:ext cx="6882765" cy="1097280"/>
          </a:xfrm>
          <a:prstGeom prst="rect">
            <a:avLst/>
          </a:prstGeom>
          <a:solidFill>
            <a:srgbClr val="EEF3F2"/>
          </a:solidFill>
          <a:ln w="8890">
            <a:solidFill>
              <a:srgbClr val="CFDA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34353" y="7793556"/>
            <a:ext cx="594360" cy="2616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dirty="0">
                <a:solidFill>
                  <a:srgbClr val="193E42"/>
                </a:solidFill>
                <a:latin typeface="DejaVu Sans"/>
              </a:rPr>
              <a:t>Nota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25880" y="7808975"/>
            <a:ext cx="5303520" cy="57708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dirty="0">
                <a:solidFill>
                  <a:srgbClr val="223031"/>
                </a:solidFill>
                <a:latin typeface="DejaVu Sans"/>
              </a:rPr>
              <a:t>A </a:t>
            </a:r>
            <a:r>
              <a:rPr sz="1050" b="0" dirty="0" err="1">
                <a:solidFill>
                  <a:srgbClr val="223031"/>
                </a:solidFill>
                <a:latin typeface="DejaVu Sans"/>
              </a:rPr>
              <a:t>estrutura</a:t>
            </a:r>
            <a:r>
              <a:rPr sz="1050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050" b="0" dirty="0" err="1">
                <a:solidFill>
                  <a:srgbClr val="223031"/>
                </a:solidFill>
                <a:latin typeface="DejaVu Sans"/>
              </a:rPr>
              <a:t>jurídica</a:t>
            </a:r>
            <a:r>
              <a:rPr sz="1050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050" b="0" dirty="0" err="1">
                <a:solidFill>
                  <a:srgbClr val="223031"/>
                </a:solidFill>
                <a:latin typeface="DejaVu Sans"/>
              </a:rPr>
              <a:t>definitiva</a:t>
            </a:r>
            <a:r>
              <a:rPr sz="1050" b="0" dirty="0">
                <a:solidFill>
                  <a:srgbClr val="223031"/>
                </a:solidFill>
                <a:latin typeface="DejaVu Sans"/>
              </a:rPr>
              <a:t>, a </a:t>
            </a:r>
            <a:r>
              <a:rPr sz="1050" b="0" dirty="0" err="1">
                <a:solidFill>
                  <a:srgbClr val="223031"/>
                </a:solidFill>
                <a:latin typeface="DejaVu Sans"/>
              </a:rPr>
              <a:t>elegibilidade</a:t>
            </a:r>
            <a:r>
              <a:rPr sz="1050" b="0" dirty="0">
                <a:solidFill>
                  <a:srgbClr val="223031"/>
                </a:solidFill>
                <a:latin typeface="DejaVu Sans"/>
              </a:rPr>
              <a:t> para ARI e a </a:t>
            </a:r>
            <a:r>
              <a:rPr sz="1050" b="0" dirty="0" err="1">
                <a:solidFill>
                  <a:srgbClr val="223031"/>
                </a:solidFill>
                <a:latin typeface="DejaVu Sans"/>
              </a:rPr>
              <a:t>documentação</a:t>
            </a:r>
            <a:r>
              <a:rPr sz="1050" b="0" dirty="0">
                <a:solidFill>
                  <a:srgbClr val="223031"/>
                </a:solidFill>
                <a:latin typeface="DejaVu Sans"/>
              </a:rPr>
              <a:t> de </a:t>
            </a:r>
            <a:r>
              <a:rPr sz="1050" b="0" dirty="0" err="1">
                <a:solidFill>
                  <a:srgbClr val="223031"/>
                </a:solidFill>
                <a:latin typeface="DejaVu Sans"/>
              </a:rPr>
              <a:t>subscrição</a:t>
            </a:r>
            <a:r>
              <a:rPr sz="1050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050" b="0" dirty="0" err="1">
                <a:solidFill>
                  <a:srgbClr val="223031"/>
                </a:solidFill>
                <a:latin typeface="DejaVu Sans"/>
              </a:rPr>
              <a:t>serão</a:t>
            </a:r>
            <a:r>
              <a:rPr sz="1050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050" b="0" dirty="0" err="1">
                <a:solidFill>
                  <a:srgbClr val="223031"/>
                </a:solidFill>
                <a:latin typeface="DejaVu Sans"/>
              </a:rPr>
              <a:t>validadas</a:t>
            </a:r>
            <a:r>
              <a:rPr sz="1050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050" b="0" dirty="0" err="1">
                <a:solidFill>
                  <a:srgbClr val="223031"/>
                </a:solidFill>
                <a:latin typeface="DejaVu Sans"/>
              </a:rPr>
              <a:t>pelos</a:t>
            </a:r>
            <a:r>
              <a:rPr sz="1050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050" b="0" dirty="0" err="1">
                <a:solidFill>
                  <a:srgbClr val="223031"/>
                </a:solidFill>
                <a:latin typeface="DejaVu Sans"/>
              </a:rPr>
              <a:t>assessores</a:t>
            </a:r>
            <a:r>
              <a:rPr sz="1050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050" b="0" dirty="0" err="1">
                <a:solidFill>
                  <a:srgbClr val="223031"/>
                </a:solidFill>
                <a:latin typeface="DejaVu Sans"/>
              </a:rPr>
              <a:t>jurídicos</a:t>
            </a:r>
            <a:r>
              <a:rPr sz="1050" b="0" dirty="0">
                <a:solidFill>
                  <a:srgbClr val="223031"/>
                </a:solidFill>
                <a:latin typeface="DejaVu Sans"/>
              </a:rPr>
              <a:t> e </a:t>
            </a:r>
            <a:r>
              <a:rPr sz="1050" b="0" dirty="0" err="1">
                <a:solidFill>
                  <a:srgbClr val="223031"/>
                </a:solidFill>
                <a:latin typeface="DejaVu Sans"/>
              </a:rPr>
              <a:t>pelas</a:t>
            </a:r>
            <a:r>
              <a:rPr sz="1050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050" b="0" dirty="0" err="1">
                <a:solidFill>
                  <a:srgbClr val="223031"/>
                </a:solidFill>
                <a:latin typeface="DejaVu Sans"/>
              </a:rPr>
              <a:t>entidades</a:t>
            </a:r>
            <a:r>
              <a:rPr sz="1050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050" b="0" dirty="0" err="1">
                <a:solidFill>
                  <a:srgbClr val="223031"/>
                </a:solidFill>
                <a:latin typeface="DejaVu Sans"/>
              </a:rPr>
              <a:t>competentes</a:t>
            </a:r>
            <a:r>
              <a:rPr sz="1050" b="0" dirty="0">
                <a:solidFill>
                  <a:srgbClr val="223031"/>
                </a:solidFill>
                <a:latin typeface="DejaVu Sans"/>
              </a:rPr>
              <a:t> antes da entrada de </a:t>
            </a:r>
            <a:r>
              <a:rPr sz="1050" b="0" dirty="0" err="1">
                <a:solidFill>
                  <a:srgbClr val="223031"/>
                </a:solidFill>
                <a:latin typeface="DejaVu Sans"/>
              </a:rPr>
              <a:t>cada</a:t>
            </a:r>
            <a:r>
              <a:rPr sz="1050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050" b="0" dirty="0" err="1">
                <a:solidFill>
                  <a:srgbClr val="223031"/>
                </a:solidFill>
                <a:latin typeface="DejaVu Sans"/>
              </a:rPr>
              <a:t>investidor</a:t>
            </a:r>
            <a:r>
              <a:rPr sz="1050" b="0" dirty="0">
                <a:solidFill>
                  <a:srgbClr val="223031"/>
                </a:solidFill>
                <a:latin typeface="DejaVu Sans"/>
              </a:rPr>
              <a:t>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10314432"/>
            <a:ext cx="5943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50" b="0">
                <a:solidFill>
                  <a:srgbClr val="5B6565"/>
                </a:solidFill>
                <a:latin typeface="DejaVu Sans"/>
              </a:rPr>
              <a:t>PORTUGAL SUSTAINABLE LIVING FUND — Preliminary Investment Memorandum — Confidential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03720" y="10314432"/>
            <a:ext cx="2743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50" b="0">
                <a:solidFill>
                  <a:srgbClr val="5B6565"/>
                </a:solidFill>
                <a:latin typeface="DejaVu Sans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1792" y="566928"/>
            <a:ext cx="63093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93E42"/>
                </a:solidFill>
                <a:latin typeface="DejaVu Sans"/>
              </a:rPr>
              <a:t>04 | DUNAS OXIGENADAS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60120"/>
            <a:ext cx="6309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>
                <a:solidFill>
                  <a:srgbClr val="223031"/>
                </a:solidFill>
                <a:latin typeface="DejaVu Sans"/>
              </a:rPr>
              <a:t>Operador Rural Integrado de Território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267" y="1259013"/>
            <a:ext cx="6309360" cy="43088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dirty="0">
                <a:solidFill>
                  <a:srgbClr val="223031"/>
                </a:solidFill>
                <a:latin typeface="DejaVu Sans"/>
              </a:rPr>
              <a:t>Empresa transversal de </a:t>
            </a:r>
            <a:r>
              <a:rPr sz="1100" b="0" dirty="0" err="1">
                <a:solidFill>
                  <a:srgbClr val="223031"/>
                </a:solidFill>
                <a:latin typeface="DejaVu Sans"/>
              </a:rPr>
              <a:t>serviços</a:t>
            </a:r>
            <a:r>
              <a:rPr sz="1100" b="0" dirty="0">
                <a:solidFill>
                  <a:srgbClr val="223031"/>
                </a:solidFill>
                <a:latin typeface="DejaVu Sans"/>
              </a:rPr>
              <a:t>, </a:t>
            </a:r>
            <a:r>
              <a:rPr sz="1100" b="0" dirty="0" err="1">
                <a:solidFill>
                  <a:srgbClr val="223031"/>
                </a:solidFill>
                <a:latin typeface="DejaVu Sans"/>
              </a:rPr>
              <a:t>transformação</a:t>
            </a:r>
            <a:r>
              <a:rPr sz="1100" b="0" dirty="0">
                <a:solidFill>
                  <a:srgbClr val="223031"/>
                </a:solidFill>
                <a:latin typeface="DejaVu Sans"/>
              </a:rPr>
              <a:t> e </a:t>
            </a:r>
            <a:r>
              <a:rPr sz="1100" b="0" dirty="0" err="1">
                <a:solidFill>
                  <a:srgbClr val="223031"/>
                </a:solidFill>
                <a:latin typeface="DejaVu Sans"/>
              </a:rPr>
              <a:t>logística</a:t>
            </a:r>
            <a:r>
              <a:rPr sz="1100" b="0" dirty="0">
                <a:solidFill>
                  <a:srgbClr val="223031"/>
                </a:solidFill>
                <a:latin typeface="DejaVu Sans"/>
              </a:rPr>
              <a:t>, com </a:t>
            </a:r>
            <a:r>
              <a:rPr sz="1100" b="0" dirty="0" err="1">
                <a:solidFill>
                  <a:srgbClr val="223031"/>
                </a:solidFill>
                <a:latin typeface="DejaVu Sans"/>
              </a:rPr>
              <a:t>atuação</a:t>
            </a:r>
            <a:r>
              <a:rPr sz="1100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100" b="0" dirty="0" err="1">
                <a:solidFill>
                  <a:srgbClr val="223031"/>
                </a:solidFill>
                <a:latin typeface="DejaVu Sans"/>
              </a:rPr>
              <a:t>em</a:t>
            </a:r>
            <a:r>
              <a:rPr sz="1100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100" b="0" dirty="0" err="1">
                <a:solidFill>
                  <a:srgbClr val="223031"/>
                </a:solidFill>
                <a:latin typeface="DejaVu Sans"/>
              </a:rPr>
              <a:t>ambiente</a:t>
            </a:r>
            <a:r>
              <a:rPr sz="1100" b="0" dirty="0">
                <a:solidFill>
                  <a:srgbClr val="223031"/>
                </a:solidFill>
                <a:latin typeface="DejaVu Sans"/>
              </a:rPr>
              <a:t>, </a:t>
            </a:r>
            <a:r>
              <a:rPr sz="1100" b="0" dirty="0" err="1">
                <a:solidFill>
                  <a:srgbClr val="223031"/>
                </a:solidFill>
                <a:latin typeface="DejaVu Sans"/>
              </a:rPr>
              <a:t>água</a:t>
            </a:r>
            <a:r>
              <a:rPr sz="1100" b="0" dirty="0">
                <a:solidFill>
                  <a:srgbClr val="223031"/>
                </a:solidFill>
                <a:latin typeface="DejaVu Sans"/>
              </a:rPr>
              <a:t>, </a:t>
            </a:r>
            <a:r>
              <a:rPr sz="1100" b="0" dirty="0" err="1">
                <a:solidFill>
                  <a:srgbClr val="223031"/>
                </a:solidFill>
                <a:latin typeface="DejaVu Sans"/>
              </a:rPr>
              <a:t>agricultura</a:t>
            </a:r>
            <a:r>
              <a:rPr sz="1100" b="0" dirty="0">
                <a:solidFill>
                  <a:srgbClr val="223031"/>
                </a:solidFill>
                <a:latin typeface="DejaVu Sans"/>
              </a:rPr>
              <a:t> e </a:t>
            </a:r>
            <a:r>
              <a:rPr sz="1100" b="0" dirty="0" err="1">
                <a:solidFill>
                  <a:srgbClr val="223031"/>
                </a:solidFill>
                <a:latin typeface="DejaVu Sans"/>
              </a:rPr>
              <a:t>proteção</a:t>
            </a:r>
            <a:r>
              <a:rPr sz="1100" b="0" dirty="0">
                <a:solidFill>
                  <a:srgbClr val="223031"/>
                </a:solidFill>
                <a:latin typeface="DejaVu Sans"/>
              </a:rPr>
              <a:t> do </a:t>
            </a:r>
            <a:r>
              <a:rPr sz="1100" b="0" dirty="0" err="1">
                <a:solidFill>
                  <a:srgbClr val="223031"/>
                </a:solidFill>
                <a:latin typeface="DejaVu Sans"/>
              </a:rPr>
              <a:t>território</a:t>
            </a:r>
            <a:r>
              <a:rPr sz="1100" b="0" dirty="0">
                <a:solidFill>
                  <a:srgbClr val="223031"/>
                </a:solidFill>
                <a:latin typeface="DejaVu Sans"/>
              </a:rPr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74920" y="2514600"/>
            <a:ext cx="1783080" cy="1920240"/>
          </a:xfrm>
          <a:prstGeom prst="rect">
            <a:avLst/>
          </a:prstGeom>
          <a:solidFill>
            <a:srgbClr val="F6F8F7"/>
          </a:solidFill>
          <a:ln w="8890">
            <a:solidFill>
              <a:srgbClr val="CFDA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74920" y="3337560"/>
            <a:ext cx="17830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00" b="1" dirty="0" err="1">
                <a:solidFill>
                  <a:srgbClr val="5B6565"/>
                </a:solidFill>
                <a:latin typeface="DejaVu Sans"/>
              </a:rPr>
              <a:t>FOTOGRAFIA</a:t>
            </a:r>
            <a:r>
              <a:rPr sz="800" b="1" dirty="0">
                <a:solidFill>
                  <a:srgbClr val="5B6565"/>
                </a:solidFill>
                <a:latin typeface="DejaVu Sans"/>
              </a:rPr>
              <a:t> / </a:t>
            </a:r>
            <a:r>
              <a:rPr sz="800" b="1" dirty="0" err="1">
                <a:solidFill>
                  <a:srgbClr val="5B6565"/>
                </a:solidFill>
                <a:latin typeface="DejaVu Sans"/>
              </a:rPr>
              <a:t>OPERAÇÃO</a:t>
            </a:r>
            <a:endParaRPr sz="800" b="1" dirty="0">
              <a:solidFill>
                <a:srgbClr val="5B6565"/>
              </a:solidFill>
              <a:latin typeface="DejaVu San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5592" y="7028950"/>
            <a:ext cx="20116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dirty="0" err="1">
                <a:solidFill>
                  <a:srgbClr val="193E42"/>
                </a:solidFill>
                <a:latin typeface="DejaVu Sans"/>
              </a:rPr>
              <a:t>ÁREAS</a:t>
            </a:r>
            <a:r>
              <a:rPr sz="1000" b="1" dirty="0">
                <a:solidFill>
                  <a:srgbClr val="193E42"/>
                </a:solidFill>
                <a:latin typeface="DejaVu Sans"/>
              </a:rPr>
              <a:t> </a:t>
            </a:r>
            <a:r>
              <a:rPr sz="1000" b="1" dirty="0" err="1">
                <a:solidFill>
                  <a:srgbClr val="193E42"/>
                </a:solidFill>
                <a:latin typeface="DejaVu Sans"/>
              </a:rPr>
              <a:t>PRINCIPAIS</a:t>
            </a:r>
            <a:endParaRPr sz="1000" b="1" dirty="0">
              <a:solidFill>
                <a:srgbClr val="193E42"/>
              </a:solidFill>
              <a:latin typeface="DejaVu San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5592" y="7303270"/>
            <a:ext cx="4160520" cy="1197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919">
                <a:solidFill>
                  <a:srgbClr val="223031"/>
                </a:solidFill>
                <a:latin typeface="DejaVu Sans"/>
              </a:defRPr>
            </a:pPr>
            <a:r>
              <a:rPr dirty="0"/>
              <a:t>• </a:t>
            </a:r>
            <a:r>
              <a:rPr dirty="0" err="1"/>
              <a:t>Transformação</a:t>
            </a:r>
            <a:r>
              <a:rPr dirty="0"/>
              <a:t> e </a:t>
            </a:r>
            <a:r>
              <a:rPr dirty="0" err="1"/>
              <a:t>produção</a:t>
            </a:r>
            <a:r>
              <a:rPr dirty="0"/>
              <a:t> de </a:t>
            </a:r>
            <a:r>
              <a:rPr lang="pt-PT" dirty="0"/>
              <a:t>componentes para </a:t>
            </a:r>
            <a:r>
              <a:rPr dirty="0"/>
              <a:t>farinha PET</a:t>
            </a:r>
          </a:p>
          <a:p>
            <a:pPr>
              <a:spcAft>
                <a:spcPts val="400"/>
              </a:spcAft>
              <a:defRPr sz="919">
                <a:solidFill>
                  <a:srgbClr val="223031"/>
                </a:solidFill>
                <a:latin typeface="DejaVu Sans"/>
              </a:defRPr>
            </a:pPr>
            <a:r>
              <a:rPr dirty="0"/>
              <a:t>• </a:t>
            </a:r>
            <a:r>
              <a:rPr dirty="0" err="1"/>
              <a:t>Valorização</a:t>
            </a:r>
            <a:r>
              <a:rPr dirty="0"/>
              <a:t> de </a:t>
            </a:r>
            <a:r>
              <a:rPr dirty="0" err="1"/>
              <a:t>resíduos</a:t>
            </a:r>
            <a:r>
              <a:rPr dirty="0"/>
              <a:t> e </a:t>
            </a:r>
            <a:r>
              <a:rPr dirty="0" err="1"/>
              <a:t>fertilizantes</a:t>
            </a:r>
            <a:r>
              <a:rPr dirty="0"/>
              <a:t> </a:t>
            </a:r>
            <a:r>
              <a:rPr dirty="0" err="1"/>
              <a:t>orgânicos</a:t>
            </a:r>
            <a:endParaRPr dirty="0"/>
          </a:p>
          <a:p>
            <a:pPr>
              <a:spcAft>
                <a:spcPts val="400"/>
              </a:spcAft>
              <a:defRPr sz="919">
                <a:solidFill>
                  <a:srgbClr val="223031"/>
                </a:solidFill>
                <a:latin typeface="DejaVu Sans"/>
              </a:defRPr>
            </a:pPr>
            <a:r>
              <a:rPr dirty="0"/>
              <a:t>• </a:t>
            </a:r>
            <a:r>
              <a:rPr dirty="0" err="1"/>
              <a:t>Logística</a:t>
            </a:r>
            <a:r>
              <a:rPr dirty="0"/>
              <a:t> </a:t>
            </a:r>
            <a:r>
              <a:rPr dirty="0" err="1"/>
              <a:t>nacional</a:t>
            </a:r>
            <a:r>
              <a:rPr dirty="0"/>
              <a:t> e </a:t>
            </a:r>
            <a:r>
              <a:rPr dirty="0" err="1"/>
              <a:t>internacional</a:t>
            </a:r>
            <a:endParaRPr dirty="0"/>
          </a:p>
          <a:p>
            <a:pPr>
              <a:spcAft>
                <a:spcPts val="400"/>
              </a:spcAft>
              <a:defRPr sz="919">
                <a:solidFill>
                  <a:srgbClr val="223031"/>
                </a:solidFill>
                <a:latin typeface="DejaVu Sans"/>
              </a:defRPr>
            </a:pPr>
            <a:r>
              <a:rPr dirty="0"/>
              <a:t>• </a:t>
            </a:r>
            <a:r>
              <a:rPr dirty="0" err="1"/>
              <a:t>Água</a:t>
            </a:r>
            <a:r>
              <a:rPr dirty="0"/>
              <a:t>, </a:t>
            </a:r>
            <a:r>
              <a:rPr dirty="0" err="1"/>
              <a:t>resiliência</a:t>
            </a:r>
            <a:r>
              <a:rPr dirty="0"/>
              <a:t> </a:t>
            </a:r>
            <a:r>
              <a:rPr dirty="0" err="1"/>
              <a:t>hídrica</a:t>
            </a:r>
            <a:r>
              <a:rPr dirty="0"/>
              <a:t> e </a:t>
            </a:r>
            <a:r>
              <a:rPr dirty="0" err="1"/>
              <a:t>manutenção</a:t>
            </a:r>
            <a:endParaRPr dirty="0"/>
          </a:p>
          <a:p>
            <a:pPr>
              <a:spcAft>
                <a:spcPts val="400"/>
              </a:spcAft>
              <a:defRPr sz="919">
                <a:solidFill>
                  <a:srgbClr val="223031"/>
                </a:solidFill>
                <a:latin typeface="DejaVu Sans"/>
              </a:defRPr>
            </a:pPr>
            <a:r>
              <a:rPr dirty="0"/>
              <a:t>• </a:t>
            </a:r>
            <a:r>
              <a:rPr dirty="0" err="1"/>
              <a:t>Prevenção</a:t>
            </a:r>
            <a:r>
              <a:rPr dirty="0"/>
              <a:t> de </a:t>
            </a:r>
            <a:r>
              <a:rPr dirty="0" err="1"/>
              <a:t>incêndios</a:t>
            </a:r>
            <a:r>
              <a:rPr dirty="0"/>
              <a:t> e </a:t>
            </a:r>
            <a:r>
              <a:rPr dirty="0" err="1"/>
              <a:t>monitorização</a:t>
            </a:r>
            <a:r>
              <a:rPr dirty="0"/>
              <a:t> </a:t>
            </a:r>
            <a:r>
              <a:rPr dirty="0" err="1"/>
              <a:t>atmosférica</a:t>
            </a:r>
            <a:endParaRPr dirty="0"/>
          </a:p>
          <a:p>
            <a:pPr>
              <a:spcAft>
                <a:spcPts val="400"/>
              </a:spcAft>
              <a:defRPr sz="919">
                <a:solidFill>
                  <a:srgbClr val="223031"/>
                </a:solidFill>
                <a:latin typeface="DejaVu Sans"/>
              </a:defRPr>
            </a:pPr>
            <a:r>
              <a:rPr dirty="0"/>
              <a:t>• Consultoria, </a:t>
            </a:r>
            <a:r>
              <a:rPr dirty="0" err="1"/>
              <a:t>apoio</a:t>
            </a:r>
            <a:r>
              <a:rPr dirty="0"/>
              <a:t> </a:t>
            </a:r>
            <a:r>
              <a:rPr dirty="0" err="1"/>
              <a:t>agrícola</a:t>
            </a:r>
            <a:r>
              <a:rPr dirty="0"/>
              <a:t> e </a:t>
            </a:r>
            <a:r>
              <a:rPr dirty="0" err="1"/>
              <a:t>ligação</a:t>
            </a:r>
            <a:r>
              <a:rPr dirty="0"/>
              <a:t> </a:t>
            </a:r>
            <a:r>
              <a:rPr dirty="0" err="1"/>
              <a:t>ao</a:t>
            </a:r>
            <a:r>
              <a:rPr dirty="0"/>
              <a:t> mercado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2267" y="8488282"/>
            <a:ext cx="25603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dirty="0">
                <a:solidFill>
                  <a:srgbClr val="193E42"/>
                </a:solidFill>
                <a:latin typeface="DejaVu Sans"/>
              </a:rPr>
              <a:t>PAPEL NO </a:t>
            </a:r>
            <a:r>
              <a:rPr sz="1000" b="1" dirty="0" err="1">
                <a:solidFill>
                  <a:srgbClr val="193E42"/>
                </a:solidFill>
                <a:latin typeface="DejaVu Sans"/>
              </a:rPr>
              <a:t>ECOSSISTEMA</a:t>
            </a:r>
            <a:endParaRPr sz="1000" b="1" dirty="0">
              <a:solidFill>
                <a:srgbClr val="193E42"/>
              </a:solidFill>
              <a:latin typeface="DejaVu San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2267" y="8669361"/>
            <a:ext cx="5007483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dirty="0" err="1">
                <a:solidFill>
                  <a:srgbClr val="223031"/>
                </a:solidFill>
                <a:latin typeface="DejaVu Sans"/>
              </a:rPr>
              <a:t>Atividade</a:t>
            </a:r>
            <a:r>
              <a:rPr sz="100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000" dirty="0" err="1">
                <a:solidFill>
                  <a:srgbClr val="223031"/>
                </a:solidFill>
                <a:latin typeface="DejaVu Sans"/>
              </a:rPr>
              <a:t>especializada</a:t>
            </a:r>
            <a:r>
              <a:rPr sz="100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000" dirty="0" err="1">
                <a:solidFill>
                  <a:srgbClr val="223031"/>
                </a:solidFill>
                <a:latin typeface="DejaVu Sans"/>
              </a:rPr>
              <a:t>integrada</a:t>
            </a:r>
            <a:r>
              <a:rPr sz="100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000" dirty="0" err="1">
                <a:solidFill>
                  <a:srgbClr val="223031"/>
                </a:solidFill>
                <a:latin typeface="DejaVu Sans"/>
              </a:rPr>
              <a:t>numa</a:t>
            </a:r>
            <a:r>
              <a:rPr sz="100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000" dirty="0" err="1">
                <a:solidFill>
                  <a:srgbClr val="223031"/>
                </a:solidFill>
                <a:latin typeface="DejaVu Sans"/>
              </a:rPr>
              <a:t>cadeia</a:t>
            </a:r>
            <a:r>
              <a:rPr sz="1000" dirty="0">
                <a:solidFill>
                  <a:srgbClr val="223031"/>
                </a:solidFill>
                <a:latin typeface="DejaVu Sans"/>
              </a:rPr>
              <a:t> de valor </a:t>
            </a:r>
            <a:r>
              <a:rPr sz="1000" dirty="0" err="1">
                <a:solidFill>
                  <a:srgbClr val="223031"/>
                </a:solidFill>
                <a:latin typeface="DejaVu Sans"/>
              </a:rPr>
              <a:t>comum</a:t>
            </a:r>
            <a:r>
              <a:rPr sz="1000" b="1" dirty="0">
                <a:solidFill>
                  <a:srgbClr val="223031"/>
                </a:solidFill>
                <a:latin typeface="DejaVu Sans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2267" y="9001368"/>
            <a:ext cx="1280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dirty="0" err="1">
                <a:solidFill>
                  <a:srgbClr val="193E42"/>
                </a:solidFill>
                <a:latin typeface="DejaVu Sans"/>
              </a:rPr>
              <a:t>OBJETIVO</a:t>
            </a:r>
            <a:endParaRPr sz="1000" b="1" dirty="0">
              <a:solidFill>
                <a:srgbClr val="193E42"/>
              </a:solidFill>
              <a:latin typeface="DejaVu San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2267" y="9197693"/>
            <a:ext cx="5512308" cy="23852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 dirty="0" err="1">
                <a:solidFill>
                  <a:srgbClr val="223031"/>
                </a:solidFill>
                <a:latin typeface="DejaVu Sans"/>
              </a:rPr>
              <a:t>Criar</a:t>
            </a:r>
            <a:r>
              <a:rPr sz="950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950" b="0" dirty="0" err="1">
                <a:solidFill>
                  <a:srgbClr val="223031"/>
                </a:solidFill>
                <a:latin typeface="DejaVu Sans"/>
              </a:rPr>
              <a:t>capacidade</a:t>
            </a:r>
            <a:r>
              <a:rPr sz="950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950" b="0" dirty="0" err="1">
                <a:solidFill>
                  <a:srgbClr val="223031"/>
                </a:solidFill>
                <a:latin typeface="DejaVu Sans"/>
              </a:rPr>
              <a:t>operacional</a:t>
            </a:r>
            <a:r>
              <a:rPr sz="950" b="0" dirty="0">
                <a:solidFill>
                  <a:srgbClr val="223031"/>
                </a:solidFill>
                <a:latin typeface="DejaVu Sans"/>
              </a:rPr>
              <a:t>, </a:t>
            </a:r>
            <a:r>
              <a:rPr sz="950" b="0" dirty="0" err="1">
                <a:solidFill>
                  <a:srgbClr val="223031"/>
                </a:solidFill>
                <a:latin typeface="DejaVu Sans"/>
              </a:rPr>
              <a:t>ativos</a:t>
            </a:r>
            <a:r>
              <a:rPr sz="950" b="0" dirty="0">
                <a:solidFill>
                  <a:srgbClr val="223031"/>
                </a:solidFill>
                <a:latin typeface="DejaVu Sans"/>
              </a:rPr>
              <a:t> e </a:t>
            </a:r>
            <a:r>
              <a:rPr sz="950" b="0" dirty="0" err="1">
                <a:solidFill>
                  <a:srgbClr val="223031"/>
                </a:solidFill>
                <a:latin typeface="DejaVu Sans"/>
              </a:rPr>
              <a:t>fontes</a:t>
            </a:r>
            <a:r>
              <a:rPr sz="950" b="0" dirty="0">
                <a:solidFill>
                  <a:srgbClr val="223031"/>
                </a:solidFill>
                <a:latin typeface="DejaVu Sans"/>
              </a:rPr>
              <a:t> de </a:t>
            </a:r>
            <a:r>
              <a:rPr sz="950" b="0" dirty="0" err="1">
                <a:solidFill>
                  <a:srgbClr val="223031"/>
                </a:solidFill>
                <a:latin typeface="DejaVu Sans"/>
              </a:rPr>
              <a:t>receita</a:t>
            </a:r>
            <a:r>
              <a:rPr sz="950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950" b="0" dirty="0" err="1">
                <a:solidFill>
                  <a:srgbClr val="223031"/>
                </a:solidFill>
                <a:latin typeface="DejaVu Sans"/>
              </a:rPr>
              <a:t>complementares</a:t>
            </a:r>
            <a:r>
              <a:rPr sz="950" b="0" dirty="0">
                <a:solidFill>
                  <a:srgbClr val="223031"/>
                </a:solidFill>
                <a:latin typeface="DejaVu Sans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9469937"/>
            <a:ext cx="1280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dirty="0" err="1">
                <a:solidFill>
                  <a:srgbClr val="193E42"/>
                </a:solidFill>
                <a:latin typeface="DejaVu Sans"/>
              </a:rPr>
              <a:t>Integração</a:t>
            </a:r>
            <a:endParaRPr sz="1000" b="1" dirty="0">
              <a:solidFill>
                <a:srgbClr val="193E42"/>
              </a:solidFill>
              <a:latin typeface="DejaVu San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1792" y="9659166"/>
            <a:ext cx="5512308" cy="3752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19" b="0" dirty="0">
                <a:solidFill>
                  <a:srgbClr val="223031"/>
                </a:solidFill>
                <a:latin typeface="DejaVu Sans"/>
              </a:rPr>
              <a:t>A </a:t>
            </a:r>
            <a:r>
              <a:rPr sz="919" b="0" dirty="0" err="1">
                <a:solidFill>
                  <a:srgbClr val="223031"/>
                </a:solidFill>
                <a:latin typeface="DejaVu Sans"/>
              </a:rPr>
              <a:t>empresa</a:t>
            </a:r>
            <a:r>
              <a:rPr sz="919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919" b="0" dirty="0" err="1">
                <a:solidFill>
                  <a:srgbClr val="223031"/>
                </a:solidFill>
                <a:latin typeface="DejaVu Sans"/>
              </a:rPr>
              <a:t>não</a:t>
            </a:r>
            <a:r>
              <a:rPr sz="919" b="0" dirty="0">
                <a:solidFill>
                  <a:srgbClr val="223031"/>
                </a:solidFill>
                <a:latin typeface="DejaVu Sans"/>
              </a:rPr>
              <a:t> é </a:t>
            </a:r>
            <a:r>
              <a:rPr sz="919" b="0" dirty="0" err="1">
                <a:solidFill>
                  <a:srgbClr val="223031"/>
                </a:solidFill>
                <a:latin typeface="DejaVu Sans"/>
              </a:rPr>
              <a:t>apresentada</a:t>
            </a:r>
            <a:r>
              <a:rPr sz="919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919" b="0" dirty="0" err="1">
                <a:solidFill>
                  <a:srgbClr val="223031"/>
                </a:solidFill>
                <a:latin typeface="DejaVu Sans"/>
              </a:rPr>
              <a:t>como</a:t>
            </a:r>
            <a:r>
              <a:rPr sz="919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919" b="0" dirty="0" err="1">
                <a:solidFill>
                  <a:srgbClr val="223031"/>
                </a:solidFill>
                <a:latin typeface="DejaVu Sans"/>
              </a:rPr>
              <a:t>investimento</a:t>
            </a:r>
            <a:r>
              <a:rPr sz="919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919" b="0" dirty="0" err="1">
                <a:solidFill>
                  <a:srgbClr val="223031"/>
                </a:solidFill>
                <a:latin typeface="DejaVu Sans"/>
              </a:rPr>
              <a:t>isolado</a:t>
            </a:r>
            <a:r>
              <a:rPr sz="919" b="0" dirty="0">
                <a:solidFill>
                  <a:srgbClr val="223031"/>
                </a:solidFill>
                <a:latin typeface="DejaVu Sans"/>
              </a:rPr>
              <a:t>: o </a:t>
            </a:r>
            <a:r>
              <a:rPr sz="919" b="0" dirty="0" err="1">
                <a:solidFill>
                  <a:srgbClr val="223031"/>
                </a:solidFill>
                <a:latin typeface="DejaVu Sans"/>
              </a:rPr>
              <a:t>seu</a:t>
            </a:r>
            <a:r>
              <a:rPr sz="919" b="0" dirty="0">
                <a:solidFill>
                  <a:srgbClr val="223031"/>
                </a:solidFill>
                <a:latin typeface="DejaVu Sans"/>
              </a:rPr>
              <a:t> valor </a:t>
            </a:r>
            <a:r>
              <a:rPr sz="919" b="0" dirty="0" err="1">
                <a:solidFill>
                  <a:srgbClr val="223031"/>
                </a:solidFill>
                <a:latin typeface="DejaVu Sans"/>
              </a:rPr>
              <a:t>decorre</a:t>
            </a:r>
            <a:r>
              <a:rPr sz="919" b="0" dirty="0">
                <a:solidFill>
                  <a:srgbClr val="223031"/>
                </a:solidFill>
                <a:latin typeface="DejaVu Sans"/>
              </a:rPr>
              <a:t> da </a:t>
            </a:r>
            <a:r>
              <a:rPr sz="919" b="0" dirty="0" err="1">
                <a:solidFill>
                  <a:srgbClr val="223031"/>
                </a:solidFill>
                <a:latin typeface="DejaVu Sans"/>
              </a:rPr>
              <a:t>função</a:t>
            </a:r>
            <a:r>
              <a:rPr sz="919" b="0" dirty="0">
                <a:solidFill>
                  <a:srgbClr val="223031"/>
                </a:solidFill>
                <a:latin typeface="DejaVu Sans"/>
              </a:rPr>
              <a:t> que </a:t>
            </a:r>
            <a:r>
              <a:rPr sz="919" b="0" dirty="0" err="1">
                <a:solidFill>
                  <a:srgbClr val="223031"/>
                </a:solidFill>
                <a:latin typeface="DejaVu Sans"/>
              </a:rPr>
              <a:t>desempenha</a:t>
            </a:r>
            <a:r>
              <a:rPr sz="919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919" b="0" dirty="0" err="1">
                <a:solidFill>
                  <a:srgbClr val="223031"/>
                </a:solidFill>
                <a:latin typeface="DejaVu Sans"/>
              </a:rPr>
              <a:t>dentro</a:t>
            </a:r>
            <a:r>
              <a:rPr sz="919" b="0" dirty="0">
                <a:solidFill>
                  <a:srgbClr val="223031"/>
                </a:solidFill>
                <a:latin typeface="DejaVu Sans"/>
              </a:rPr>
              <a:t> do </a:t>
            </a:r>
            <a:r>
              <a:rPr sz="919" b="0" dirty="0" err="1">
                <a:solidFill>
                  <a:srgbClr val="223031"/>
                </a:solidFill>
                <a:latin typeface="DejaVu Sans"/>
              </a:rPr>
              <a:t>modelo</a:t>
            </a:r>
            <a:r>
              <a:rPr sz="919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919" b="0" dirty="0" err="1">
                <a:solidFill>
                  <a:srgbClr val="223031"/>
                </a:solidFill>
                <a:latin typeface="DejaVu Sans"/>
              </a:rPr>
              <a:t>integrado</a:t>
            </a:r>
            <a:r>
              <a:rPr sz="919" b="0" dirty="0">
                <a:solidFill>
                  <a:srgbClr val="223031"/>
                </a:solidFill>
                <a:latin typeface="DejaVu Sans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10314432"/>
            <a:ext cx="5943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50" b="0">
                <a:solidFill>
                  <a:srgbClr val="5B6565"/>
                </a:solidFill>
                <a:latin typeface="DejaVu Sans"/>
              </a:rPr>
              <a:t>PORTUGAL SUSTAINABLE LIVING FUND — Preliminary Investment Memorandum — Confidential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03720" y="10314432"/>
            <a:ext cx="2743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50" b="0">
                <a:solidFill>
                  <a:srgbClr val="5B6565"/>
                </a:solidFill>
                <a:latin typeface="DejaVu Sans"/>
              </a:rPr>
              <a:t>5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534B4F05-47A1-5507-4C0C-088F8406C6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592" y="2025433"/>
            <a:ext cx="6632448" cy="4969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1792" y="566928"/>
            <a:ext cx="63093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93E42"/>
                </a:solidFill>
                <a:latin typeface="DejaVu Sans"/>
              </a:rPr>
              <a:t>05 | EPÍGRAFE DO GIRASSOL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1417320"/>
            <a:ext cx="6281928" cy="25391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 dirty="0" err="1">
                <a:solidFill>
                  <a:srgbClr val="223031"/>
                </a:solidFill>
                <a:latin typeface="DejaVu Sans"/>
              </a:rPr>
              <a:t>Produção</a:t>
            </a:r>
            <a:r>
              <a:rPr sz="1050" b="1" dirty="0">
                <a:solidFill>
                  <a:srgbClr val="223031"/>
                </a:solidFill>
                <a:latin typeface="DejaVu Sans"/>
              </a:rPr>
              <a:t> de Tenebrio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671236"/>
            <a:ext cx="6281928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dirty="0">
                <a:solidFill>
                  <a:srgbClr val="223031"/>
                </a:solidFill>
                <a:latin typeface="DejaVu Sans"/>
              </a:rPr>
              <a:t>Empresa </a:t>
            </a:r>
            <a:r>
              <a:rPr sz="1000" b="0" dirty="0" err="1">
                <a:solidFill>
                  <a:srgbClr val="223031"/>
                </a:solidFill>
                <a:latin typeface="DejaVu Sans"/>
              </a:rPr>
              <a:t>especializada</a:t>
            </a:r>
            <a:r>
              <a:rPr sz="1000" b="0" dirty="0">
                <a:solidFill>
                  <a:srgbClr val="223031"/>
                </a:solidFill>
                <a:latin typeface="DejaVu Sans"/>
              </a:rPr>
              <a:t> no </a:t>
            </a:r>
            <a:r>
              <a:rPr sz="1000" b="0" dirty="0" err="1">
                <a:solidFill>
                  <a:srgbClr val="223031"/>
                </a:solidFill>
                <a:latin typeface="DejaVu Sans"/>
              </a:rPr>
              <a:t>ciclo</a:t>
            </a:r>
            <a:r>
              <a:rPr sz="1000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000" b="0" dirty="0" err="1">
                <a:solidFill>
                  <a:srgbClr val="223031"/>
                </a:solidFill>
                <a:latin typeface="DejaVu Sans"/>
              </a:rPr>
              <a:t>produtivo</a:t>
            </a:r>
            <a:r>
              <a:rPr sz="1000" b="0" dirty="0">
                <a:solidFill>
                  <a:srgbClr val="223031"/>
                </a:solidFill>
                <a:latin typeface="DejaVu Sans"/>
              </a:rPr>
              <a:t> do Tenebrio, </a:t>
            </a:r>
            <a:r>
              <a:rPr sz="1000" b="0" dirty="0" err="1">
                <a:solidFill>
                  <a:srgbClr val="223031"/>
                </a:solidFill>
                <a:latin typeface="DejaVu Sans"/>
              </a:rPr>
              <a:t>desde</a:t>
            </a:r>
            <a:r>
              <a:rPr sz="1000" b="0" dirty="0">
                <a:solidFill>
                  <a:srgbClr val="223031"/>
                </a:solidFill>
                <a:latin typeface="DejaVu Sans"/>
              </a:rPr>
              <a:t> a </a:t>
            </a:r>
            <a:r>
              <a:rPr sz="1000" b="0" dirty="0" err="1">
                <a:solidFill>
                  <a:srgbClr val="223031"/>
                </a:solidFill>
                <a:latin typeface="DejaVu Sans"/>
              </a:rPr>
              <a:t>reprodução</a:t>
            </a:r>
            <a:r>
              <a:rPr sz="1000" b="0" dirty="0">
                <a:solidFill>
                  <a:srgbClr val="223031"/>
                </a:solidFill>
                <a:latin typeface="DejaVu Sans"/>
              </a:rPr>
              <a:t> e </a:t>
            </a:r>
            <a:r>
              <a:rPr sz="1000" b="0" dirty="0" err="1">
                <a:solidFill>
                  <a:srgbClr val="223031"/>
                </a:solidFill>
                <a:latin typeface="DejaVu Sans"/>
              </a:rPr>
              <a:t>crescimento</a:t>
            </a:r>
            <a:r>
              <a:rPr sz="1000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000" b="0" dirty="0" err="1">
                <a:solidFill>
                  <a:srgbClr val="223031"/>
                </a:solidFill>
                <a:latin typeface="DejaVu Sans"/>
              </a:rPr>
              <a:t>até</a:t>
            </a:r>
            <a:r>
              <a:rPr sz="1000" b="0" dirty="0">
                <a:solidFill>
                  <a:srgbClr val="223031"/>
                </a:solidFill>
                <a:latin typeface="DejaVu Sans"/>
              </a:rPr>
              <a:t> à </a:t>
            </a:r>
            <a:r>
              <a:rPr sz="1000" b="0" dirty="0" err="1">
                <a:solidFill>
                  <a:srgbClr val="223031"/>
                </a:solidFill>
                <a:latin typeface="DejaVu Sans"/>
              </a:rPr>
              <a:t>comercialização</a:t>
            </a:r>
            <a:r>
              <a:rPr sz="1000" b="0" dirty="0">
                <a:solidFill>
                  <a:srgbClr val="223031"/>
                </a:solidFill>
                <a:latin typeface="DejaVu Sans"/>
              </a:rPr>
              <a:t> de Tenebrio vivo.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74920" y="2514600"/>
            <a:ext cx="1783080" cy="1920240"/>
          </a:xfrm>
          <a:prstGeom prst="rect">
            <a:avLst/>
          </a:prstGeom>
          <a:solidFill>
            <a:srgbClr val="F6F8F7"/>
          </a:solidFill>
          <a:ln w="8890">
            <a:solidFill>
              <a:srgbClr val="CFDA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5074920" y="3337560"/>
            <a:ext cx="17830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00" b="1">
                <a:solidFill>
                  <a:srgbClr val="5B6565"/>
                </a:solidFill>
                <a:latin typeface="DejaVu Sans"/>
              </a:rPr>
              <a:t>FOTOGRAFIA / TENEBRIO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2606040"/>
            <a:ext cx="20116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93E42"/>
                </a:solidFill>
                <a:latin typeface="DejaVu Sans"/>
              </a:rPr>
              <a:t>ÁREAS PRINCIPAIS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971800"/>
            <a:ext cx="4160520" cy="2240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919">
                <a:solidFill>
                  <a:srgbClr val="223031"/>
                </a:solidFill>
                <a:latin typeface="DejaVu Sans"/>
              </a:defRPr>
            </a:pPr>
            <a:r>
              <a:t>• Reprodução</a:t>
            </a:r>
          </a:p>
          <a:p>
            <a:pPr>
              <a:spcAft>
                <a:spcPts val="400"/>
              </a:spcAft>
              <a:defRPr sz="919">
                <a:solidFill>
                  <a:srgbClr val="223031"/>
                </a:solidFill>
                <a:latin typeface="DejaVu Sans"/>
              </a:defRPr>
            </a:pPr>
            <a:r>
              <a:t>• Crescimento e produção</a:t>
            </a:r>
          </a:p>
          <a:p>
            <a:pPr>
              <a:spcAft>
                <a:spcPts val="400"/>
              </a:spcAft>
              <a:defRPr sz="919">
                <a:solidFill>
                  <a:srgbClr val="223031"/>
                </a:solidFill>
                <a:latin typeface="DejaVu Sans"/>
              </a:defRPr>
            </a:pPr>
            <a:r>
              <a:t>• Preparação e seleção</a:t>
            </a:r>
          </a:p>
          <a:p>
            <a:pPr>
              <a:spcAft>
                <a:spcPts val="400"/>
              </a:spcAft>
              <a:defRPr sz="919">
                <a:solidFill>
                  <a:srgbClr val="223031"/>
                </a:solidFill>
                <a:latin typeface="DejaVu Sans"/>
              </a:defRPr>
            </a:pPr>
            <a:r>
              <a:t>• Comercialização de Tenebrio vivo</a:t>
            </a:r>
          </a:p>
          <a:p>
            <a:pPr>
              <a:spcAft>
                <a:spcPts val="400"/>
              </a:spcAft>
              <a:defRPr sz="919">
                <a:solidFill>
                  <a:srgbClr val="223031"/>
                </a:solidFill>
                <a:latin typeface="DejaVu Sans"/>
              </a:defRPr>
            </a:pPr>
            <a:r>
              <a:t>• Integração com transformação e valorização de subprodutos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1792" y="5577840"/>
            <a:ext cx="25603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93E42"/>
                </a:solidFill>
                <a:latin typeface="DejaVu Sans"/>
              </a:rPr>
              <a:t>PAPEL NO ECOSSISTEMA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92" y="5943600"/>
            <a:ext cx="5943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223031"/>
                </a:solidFill>
                <a:latin typeface="DejaVu Sans"/>
              </a:rPr>
              <a:t>Atividade especializada integrada numa cadeia de valor comum.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1792" y="6812280"/>
            <a:ext cx="1280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93E42"/>
                </a:solidFill>
                <a:latin typeface="DejaVu Sans"/>
              </a:rPr>
              <a:t>OBJETIVO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792" y="7178040"/>
            <a:ext cx="59436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>
                <a:solidFill>
                  <a:srgbClr val="223031"/>
                </a:solidFill>
                <a:latin typeface="DejaVu Sans"/>
              </a:rPr>
              <a:t>Criar capacidade operacional, ativos e fontes de receita complementares.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792" y="8229600"/>
            <a:ext cx="1280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93E42"/>
                </a:solidFill>
                <a:latin typeface="DejaVu Sans"/>
              </a:rPr>
              <a:t>Integração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1792" y="8577072"/>
            <a:ext cx="59436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19" b="0">
                <a:solidFill>
                  <a:srgbClr val="223031"/>
                </a:solidFill>
                <a:latin typeface="DejaVu Sans"/>
              </a:rPr>
              <a:t>A empresa não é apresentada como investimento isolado: o seu valor decorre da função que desempenha dentro do modelo integrado.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10314432"/>
            <a:ext cx="5943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50" b="0">
                <a:solidFill>
                  <a:srgbClr val="5B6565"/>
                </a:solidFill>
                <a:latin typeface="DejaVu Sans"/>
              </a:rPr>
              <a:t>PORTUGAL SUSTAINABLE LIVING FUND — Preliminary Investment Memorandum — Confidential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03720" y="10314432"/>
            <a:ext cx="2743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50" b="0">
                <a:solidFill>
                  <a:srgbClr val="5B6565"/>
                </a:solidFill>
                <a:latin typeface="DejaVu Sans"/>
              </a:rPr>
              <a:t>6</a:t>
            </a:r>
          </a:p>
        </p:txBody>
      </p:sp>
      <p:pic>
        <p:nvPicPr>
          <p:cNvPr id="17" name="Imagem 16" descr="Curso de cría y reproducción de Tenebrio molitor - Proteinsecta">
            <a:extLst>
              <a:ext uri="{FF2B5EF4-FFF2-40B4-BE49-F238E27FC236}">
                <a16:creationId xmlns:a16="http://schemas.microsoft.com/office/drawing/2014/main" id="{4F2CA7BF-368C-2DDF-3A14-7B4F49DB6D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6300" y="2475908"/>
            <a:ext cx="2560320" cy="2046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1792" y="566928"/>
            <a:ext cx="63093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93E42"/>
                </a:solidFill>
                <a:latin typeface="DejaVu Sans"/>
              </a:rPr>
              <a:t>06 | MESTRIA CRUCIAL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60120"/>
            <a:ext cx="6309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>
                <a:solidFill>
                  <a:srgbClr val="223031"/>
                </a:solidFill>
                <a:latin typeface="DejaVu Sans"/>
              </a:rPr>
              <a:t>Produção intensiva e genética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508760"/>
            <a:ext cx="6309360" cy="7132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223031"/>
                </a:solidFill>
                <a:latin typeface="DejaVu Sans"/>
              </a:rPr>
              <a:t>Unidade orientada para produção intensiva e desenvolvimento de linhas genéticas de Tenebrio, criando conhecimento e ativos biológicos próprios.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74920" y="2514600"/>
            <a:ext cx="1783080" cy="1920240"/>
          </a:xfrm>
          <a:prstGeom prst="rect">
            <a:avLst/>
          </a:prstGeom>
          <a:solidFill>
            <a:srgbClr val="F6F8F7"/>
          </a:solidFill>
          <a:ln w="8890">
            <a:solidFill>
              <a:srgbClr val="CFDA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5074920" y="3337560"/>
            <a:ext cx="17830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00" b="1" dirty="0" err="1">
                <a:solidFill>
                  <a:srgbClr val="5B6565"/>
                </a:solidFill>
                <a:latin typeface="DejaVu Sans"/>
              </a:rPr>
              <a:t>FOTOGRAFIA</a:t>
            </a:r>
            <a:r>
              <a:rPr sz="800" b="1" dirty="0">
                <a:solidFill>
                  <a:srgbClr val="5B6565"/>
                </a:solidFill>
                <a:latin typeface="DejaVu Sans"/>
              </a:rPr>
              <a:t> / </a:t>
            </a:r>
            <a:r>
              <a:rPr sz="800" b="1" dirty="0" err="1">
                <a:solidFill>
                  <a:srgbClr val="5B6565"/>
                </a:solidFill>
                <a:latin typeface="DejaVu Sans"/>
              </a:rPr>
              <a:t>PRODUÇÃO</a:t>
            </a:r>
            <a:endParaRPr sz="800" b="1" dirty="0">
              <a:solidFill>
                <a:srgbClr val="5B6565"/>
              </a:solidFill>
              <a:latin typeface="DejaVu San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1792" y="2606040"/>
            <a:ext cx="20116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93E42"/>
                </a:solidFill>
                <a:latin typeface="DejaVu Sans"/>
              </a:rPr>
              <a:t>ÁREAS PRINCIPAIS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4850" y="3154680"/>
            <a:ext cx="4160520" cy="2240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919">
                <a:solidFill>
                  <a:srgbClr val="223031"/>
                </a:solidFill>
                <a:latin typeface="DejaVu Sans"/>
              </a:defRPr>
            </a:pPr>
            <a:r>
              <a:t>• Produção intensiva</a:t>
            </a:r>
          </a:p>
          <a:p>
            <a:pPr>
              <a:spcAft>
                <a:spcPts val="400"/>
              </a:spcAft>
              <a:defRPr sz="919">
                <a:solidFill>
                  <a:srgbClr val="223031"/>
                </a:solidFill>
                <a:latin typeface="DejaVu Sans"/>
              </a:defRPr>
            </a:pPr>
            <a:r>
              <a:t>• Investigação e desenvolvimento</a:t>
            </a:r>
          </a:p>
          <a:p>
            <a:pPr>
              <a:spcAft>
                <a:spcPts val="400"/>
              </a:spcAft>
              <a:defRPr sz="919">
                <a:solidFill>
                  <a:srgbClr val="223031"/>
                </a:solidFill>
                <a:latin typeface="DejaVu Sans"/>
              </a:defRPr>
            </a:pPr>
            <a:r>
              <a:t>• Desenvolvimento de linhas genéticas</a:t>
            </a:r>
          </a:p>
          <a:p>
            <a:pPr>
              <a:spcAft>
                <a:spcPts val="400"/>
              </a:spcAft>
              <a:defRPr sz="919">
                <a:solidFill>
                  <a:srgbClr val="223031"/>
                </a:solidFill>
                <a:latin typeface="DejaVu Sans"/>
              </a:defRPr>
            </a:pPr>
            <a:r>
              <a:t>• Seleção e melhoria de características produtivas</a:t>
            </a:r>
          </a:p>
          <a:p>
            <a:pPr>
              <a:spcAft>
                <a:spcPts val="400"/>
              </a:spcAft>
              <a:defRPr sz="919">
                <a:solidFill>
                  <a:srgbClr val="223031"/>
                </a:solidFill>
                <a:latin typeface="DejaVu Sans"/>
              </a:defRPr>
            </a:pPr>
            <a:r>
              <a:t>• Comercialização de Tenebrio vivo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1792" y="5577840"/>
            <a:ext cx="25603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93E42"/>
                </a:solidFill>
                <a:latin typeface="DejaVu Sans"/>
              </a:rPr>
              <a:t>PAPEL NO ECOSSISTEMA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92" y="5943600"/>
            <a:ext cx="5943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223031"/>
                </a:solidFill>
                <a:latin typeface="DejaVu Sans"/>
              </a:rPr>
              <a:t>Atividade especializada integrada numa cadeia de valor comum.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1792" y="6812280"/>
            <a:ext cx="1280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93E42"/>
                </a:solidFill>
                <a:latin typeface="DejaVu Sans"/>
              </a:rPr>
              <a:t>OBJETIVO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792" y="7178040"/>
            <a:ext cx="59436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>
                <a:solidFill>
                  <a:srgbClr val="223031"/>
                </a:solidFill>
                <a:latin typeface="DejaVu Sans"/>
              </a:rPr>
              <a:t>Criar capacidade operacional, ativos e fontes de receita complementares.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792" y="8229600"/>
            <a:ext cx="1280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93E42"/>
                </a:solidFill>
                <a:latin typeface="DejaVu Sans"/>
              </a:rPr>
              <a:t>Integração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1792" y="8577072"/>
            <a:ext cx="59436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19" b="0">
                <a:solidFill>
                  <a:srgbClr val="223031"/>
                </a:solidFill>
                <a:latin typeface="DejaVu Sans"/>
              </a:rPr>
              <a:t>A empresa não é apresentada como investimento isolado: o seu valor decorre da função que desempenha dentro do modelo integrado.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10314432"/>
            <a:ext cx="5943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50" b="0">
                <a:solidFill>
                  <a:srgbClr val="5B6565"/>
                </a:solidFill>
                <a:latin typeface="DejaVu Sans"/>
              </a:rPr>
              <a:t>PORTUGAL SUSTAINABLE LIVING FUND — Preliminary Investment Memorandum — Confidential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03720" y="10314432"/>
            <a:ext cx="2743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50" b="0">
                <a:solidFill>
                  <a:srgbClr val="5B6565"/>
                </a:solidFill>
                <a:latin typeface="DejaVu Sans"/>
              </a:rPr>
              <a:t>7</a:t>
            </a:r>
          </a:p>
        </p:txBody>
      </p:sp>
      <p:pic>
        <p:nvPicPr>
          <p:cNvPr id="17" name="Imagem 16" descr="Spanish insect processor raises $32 million | Pet Food Processing">
            <a:extLst>
              <a:ext uri="{FF2B5EF4-FFF2-40B4-BE49-F238E27FC236}">
                <a16:creationId xmlns:a16="http://schemas.microsoft.com/office/drawing/2014/main" id="{0DF0FB06-5A8E-D1B7-FBAC-6E66EE1050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205" y="2510441"/>
            <a:ext cx="3353570" cy="223459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1792" y="566928"/>
            <a:ext cx="63093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93E42"/>
                </a:solidFill>
                <a:latin typeface="DejaVu Sans"/>
              </a:rPr>
              <a:t>07 | PROENÇA-A-NOVA LIVING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60120"/>
            <a:ext cx="6309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>
                <a:solidFill>
                  <a:srgbClr val="223031"/>
                </a:solidFill>
                <a:latin typeface="DejaVu Sans"/>
              </a:rPr>
              <a:t>Território e património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508760"/>
            <a:ext cx="6309360" cy="7132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223031"/>
                </a:solidFill>
                <a:latin typeface="DejaVu Sans"/>
              </a:rPr>
              <a:t>Entidade patrimonial que disponibiliza a base territorial do ecossistema, incluindo terrenos, edifícios e infraestruturas.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74920" y="2514600"/>
            <a:ext cx="1783080" cy="1920240"/>
          </a:xfrm>
          <a:prstGeom prst="rect">
            <a:avLst/>
          </a:prstGeom>
          <a:solidFill>
            <a:srgbClr val="F6F8F7"/>
          </a:solidFill>
          <a:ln w="8890">
            <a:solidFill>
              <a:srgbClr val="CFDA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5074920" y="3337560"/>
            <a:ext cx="17830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00" b="1" dirty="0" err="1">
                <a:solidFill>
                  <a:srgbClr val="5B6565"/>
                </a:solidFill>
                <a:latin typeface="DejaVu Sans"/>
              </a:rPr>
              <a:t>FOTOGRAFIA</a:t>
            </a:r>
            <a:r>
              <a:rPr sz="800" b="1" dirty="0">
                <a:solidFill>
                  <a:srgbClr val="5B6565"/>
                </a:solidFill>
                <a:latin typeface="DejaVu Sans"/>
              </a:rPr>
              <a:t> / </a:t>
            </a:r>
            <a:r>
              <a:rPr sz="800" b="1" dirty="0" err="1">
                <a:solidFill>
                  <a:srgbClr val="5B6565"/>
                </a:solidFill>
                <a:latin typeface="DejaVu Sans"/>
              </a:rPr>
              <a:t>TERRITÓRIO</a:t>
            </a:r>
            <a:endParaRPr sz="800" b="1" dirty="0">
              <a:solidFill>
                <a:srgbClr val="5B6565"/>
              </a:solidFill>
              <a:latin typeface="DejaVu San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0080" y="6587487"/>
            <a:ext cx="20116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dirty="0" err="1">
                <a:solidFill>
                  <a:srgbClr val="193E42"/>
                </a:solidFill>
                <a:latin typeface="DejaVu Sans"/>
              </a:rPr>
              <a:t>ÁREAS</a:t>
            </a:r>
            <a:r>
              <a:rPr sz="1000" b="1" dirty="0">
                <a:solidFill>
                  <a:srgbClr val="193E42"/>
                </a:solidFill>
                <a:latin typeface="DejaVu Sans"/>
              </a:rPr>
              <a:t> </a:t>
            </a:r>
            <a:r>
              <a:rPr sz="1000" b="1" dirty="0" err="1">
                <a:solidFill>
                  <a:srgbClr val="193E42"/>
                </a:solidFill>
                <a:latin typeface="DejaVu Sans"/>
              </a:rPr>
              <a:t>PRINCIPAIS</a:t>
            </a:r>
            <a:endParaRPr sz="1000" b="1" dirty="0">
              <a:solidFill>
                <a:srgbClr val="193E42"/>
              </a:solidFill>
              <a:latin typeface="DejaVu San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7695" y="6861807"/>
            <a:ext cx="4037457" cy="1004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919">
                <a:solidFill>
                  <a:srgbClr val="223031"/>
                </a:solidFill>
                <a:latin typeface="DejaVu Sans"/>
              </a:defRPr>
            </a:pPr>
            <a:r>
              <a:rPr dirty="0"/>
              <a:t>• </a:t>
            </a:r>
            <a:r>
              <a:rPr dirty="0" err="1"/>
              <a:t>Detenção</a:t>
            </a:r>
            <a:r>
              <a:rPr dirty="0"/>
              <a:t> e </a:t>
            </a:r>
            <a:r>
              <a:rPr dirty="0" err="1"/>
              <a:t>gestão</a:t>
            </a:r>
            <a:r>
              <a:rPr dirty="0"/>
              <a:t> de </a:t>
            </a:r>
            <a:r>
              <a:rPr dirty="0" err="1"/>
              <a:t>terrenos</a:t>
            </a:r>
            <a:endParaRPr dirty="0"/>
          </a:p>
          <a:p>
            <a:pPr>
              <a:spcAft>
                <a:spcPts val="400"/>
              </a:spcAft>
              <a:defRPr sz="919">
                <a:solidFill>
                  <a:srgbClr val="223031"/>
                </a:solidFill>
                <a:latin typeface="DejaVu Sans"/>
              </a:defRPr>
            </a:pPr>
            <a:r>
              <a:rPr dirty="0"/>
              <a:t>• </a:t>
            </a:r>
            <a:r>
              <a:rPr dirty="0" err="1"/>
              <a:t>Detenção</a:t>
            </a:r>
            <a:r>
              <a:rPr dirty="0"/>
              <a:t> e </a:t>
            </a:r>
            <a:r>
              <a:rPr dirty="0" err="1"/>
              <a:t>gestão</a:t>
            </a:r>
            <a:r>
              <a:rPr dirty="0"/>
              <a:t> de </a:t>
            </a:r>
            <a:r>
              <a:rPr dirty="0" err="1"/>
              <a:t>edifícios</a:t>
            </a:r>
            <a:endParaRPr dirty="0"/>
          </a:p>
          <a:p>
            <a:pPr>
              <a:spcAft>
                <a:spcPts val="400"/>
              </a:spcAft>
              <a:defRPr sz="919">
                <a:solidFill>
                  <a:srgbClr val="223031"/>
                </a:solidFill>
                <a:latin typeface="DejaVu Sans"/>
              </a:defRPr>
            </a:pPr>
            <a:r>
              <a:rPr dirty="0"/>
              <a:t>• </a:t>
            </a:r>
            <a:r>
              <a:rPr dirty="0" err="1"/>
              <a:t>Infraestruturas</a:t>
            </a:r>
            <a:r>
              <a:rPr dirty="0"/>
              <a:t> de </a:t>
            </a:r>
            <a:r>
              <a:rPr dirty="0" err="1"/>
              <a:t>suporte</a:t>
            </a:r>
            <a:endParaRPr dirty="0"/>
          </a:p>
          <a:p>
            <a:pPr>
              <a:spcAft>
                <a:spcPts val="400"/>
              </a:spcAft>
              <a:defRPr sz="919">
                <a:solidFill>
                  <a:srgbClr val="223031"/>
                </a:solidFill>
                <a:latin typeface="DejaVu Sans"/>
              </a:defRPr>
            </a:pPr>
            <a:r>
              <a:rPr dirty="0"/>
              <a:t>• </a:t>
            </a:r>
            <a:r>
              <a:rPr dirty="0" err="1"/>
              <a:t>Valorização</a:t>
            </a:r>
            <a:r>
              <a:rPr dirty="0"/>
              <a:t> patrimonial</a:t>
            </a:r>
          </a:p>
          <a:p>
            <a:pPr>
              <a:spcAft>
                <a:spcPts val="400"/>
              </a:spcAft>
              <a:defRPr sz="919">
                <a:solidFill>
                  <a:srgbClr val="223031"/>
                </a:solidFill>
                <a:latin typeface="DejaVu Sans"/>
              </a:defRPr>
            </a:pPr>
            <a:r>
              <a:rPr dirty="0"/>
              <a:t>• </a:t>
            </a:r>
            <a:r>
              <a:rPr dirty="0" err="1"/>
              <a:t>Disponibilização</a:t>
            </a:r>
            <a:r>
              <a:rPr dirty="0"/>
              <a:t> de </a:t>
            </a:r>
            <a:r>
              <a:rPr dirty="0" err="1"/>
              <a:t>ativos</a:t>
            </a:r>
            <a:r>
              <a:rPr dirty="0"/>
              <a:t> para </a:t>
            </a:r>
            <a:r>
              <a:rPr dirty="0" err="1"/>
              <a:t>desenvolvimento</a:t>
            </a:r>
            <a:r>
              <a:rPr dirty="0"/>
              <a:t> de </a:t>
            </a:r>
            <a:r>
              <a:rPr dirty="0" err="1"/>
              <a:t>projetos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621792" y="8068847"/>
            <a:ext cx="25603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dirty="0">
                <a:solidFill>
                  <a:srgbClr val="193E42"/>
                </a:solidFill>
                <a:latin typeface="DejaVu Sans"/>
              </a:rPr>
              <a:t>PAPEL NO </a:t>
            </a:r>
            <a:r>
              <a:rPr sz="1000" b="1" dirty="0" err="1">
                <a:solidFill>
                  <a:srgbClr val="193E42"/>
                </a:solidFill>
                <a:latin typeface="DejaVu Sans"/>
              </a:rPr>
              <a:t>ECOSSISTEMA</a:t>
            </a:r>
            <a:endParaRPr sz="1000" b="1" dirty="0">
              <a:solidFill>
                <a:srgbClr val="193E42"/>
              </a:solidFill>
              <a:latin typeface="DejaVu San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7695" y="8378960"/>
            <a:ext cx="5607558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dirty="0" err="1">
                <a:solidFill>
                  <a:srgbClr val="223031"/>
                </a:solidFill>
                <a:latin typeface="DejaVu Sans"/>
              </a:rPr>
              <a:t>Atividade</a:t>
            </a:r>
            <a:r>
              <a:rPr sz="100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000" dirty="0" err="1">
                <a:solidFill>
                  <a:srgbClr val="223031"/>
                </a:solidFill>
                <a:latin typeface="DejaVu Sans"/>
              </a:rPr>
              <a:t>especializada</a:t>
            </a:r>
            <a:r>
              <a:rPr sz="100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000" dirty="0" err="1">
                <a:solidFill>
                  <a:srgbClr val="223031"/>
                </a:solidFill>
                <a:latin typeface="DejaVu Sans"/>
              </a:rPr>
              <a:t>integrada</a:t>
            </a:r>
            <a:r>
              <a:rPr sz="100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000" dirty="0" err="1">
                <a:solidFill>
                  <a:srgbClr val="223031"/>
                </a:solidFill>
                <a:latin typeface="DejaVu Sans"/>
              </a:rPr>
              <a:t>numa</a:t>
            </a:r>
            <a:r>
              <a:rPr sz="100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000" dirty="0" err="1">
                <a:solidFill>
                  <a:srgbClr val="223031"/>
                </a:solidFill>
                <a:latin typeface="DejaVu Sans"/>
              </a:rPr>
              <a:t>cadeia</a:t>
            </a:r>
            <a:r>
              <a:rPr sz="1000" dirty="0">
                <a:solidFill>
                  <a:srgbClr val="223031"/>
                </a:solidFill>
                <a:latin typeface="DejaVu Sans"/>
              </a:rPr>
              <a:t> de valor </a:t>
            </a:r>
            <a:r>
              <a:rPr sz="1000" dirty="0" err="1">
                <a:solidFill>
                  <a:srgbClr val="223031"/>
                </a:solidFill>
                <a:latin typeface="DejaVu Sans"/>
              </a:rPr>
              <a:t>comum</a:t>
            </a:r>
            <a:r>
              <a:rPr sz="1000" b="1" dirty="0">
                <a:solidFill>
                  <a:srgbClr val="223031"/>
                </a:solidFill>
                <a:latin typeface="DejaVu Sans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7695" y="8754191"/>
            <a:ext cx="1280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dirty="0" err="1">
                <a:solidFill>
                  <a:srgbClr val="193E42"/>
                </a:solidFill>
                <a:latin typeface="DejaVu Sans"/>
              </a:rPr>
              <a:t>OBJETIVO</a:t>
            </a:r>
            <a:endParaRPr sz="1000" b="1" dirty="0">
              <a:solidFill>
                <a:srgbClr val="193E42"/>
              </a:solidFill>
              <a:latin typeface="DejaVu San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7695" y="8992262"/>
            <a:ext cx="5093208" cy="23852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 dirty="0" err="1">
                <a:solidFill>
                  <a:srgbClr val="223031"/>
                </a:solidFill>
                <a:latin typeface="DejaVu Sans"/>
              </a:rPr>
              <a:t>Criar</a:t>
            </a:r>
            <a:r>
              <a:rPr sz="950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950" b="0" dirty="0" err="1">
                <a:solidFill>
                  <a:srgbClr val="223031"/>
                </a:solidFill>
                <a:latin typeface="DejaVu Sans"/>
              </a:rPr>
              <a:t>capacidade</a:t>
            </a:r>
            <a:r>
              <a:rPr sz="950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950" b="0" dirty="0" err="1">
                <a:solidFill>
                  <a:srgbClr val="223031"/>
                </a:solidFill>
                <a:latin typeface="DejaVu Sans"/>
              </a:rPr>
              <a:t>operacional</a:t>
            </a:r>
            <a:r>
              <a:rPr sz="950" b="0" dirty="0">
                <a:solidFill>
                  <a:srgbClr val="223031"/>
                </a:solidFill>
                <a:latin typeface="DejaVu Sans"/>
              </a:rPr>
              <a:t>, </a:t>
            </a:r>
            <a:r>
              <a:rPr sz="950" b="0" dirty="0" err="1">
                <a:solidFill>
                  <a:srgbClr val="223031"/>
                </a:solidFill>
                <a:latin typeface="DejaVu Sans"/>
              </a:rPr>
              <a:t>ativos</a:t>
            </a:r>
            <a:r>
              <a:rPr sz="950" b="0" dirty="0">
                <a:solidFill>
                  <a:srgbClr val="223031"/>
                </a:solidFill>
                <a:latin typeface="DejaVu Sans"/>
              </a:rPr>
              <a:t> e </a:t>
            </a:r>
            <a:r>
              <a:rPr sz="950" b="0" dirty="0" err="1">
                <a:solidFill>
                  <a:srgbClr val="223031"/>
                </a:solidFill>
                <a:latin typeface="DejaVu Sans"/>
              </a:rPr>
              <a:t>fontes</a:t>
            </a:r>
            <a:r>
              <a:rPr sz="950" b="0" dirty="0">
                <a:solidFill>
                  <a:srgbClr val="223031"/>
                </a:solidFill>
                <a:latin typeface="DejaVu Sans"/>
              </a:rPr>
              <a:t> de </a:t>
            </a:r>
            <a:r>
              <a:rPr sz="950" b="0" dirty="0" err="1">
                <a:solidFill>
                  <a:srgbClr val="223031"/>
                </a:solidFill>
                <a:latin typeface="DejaVu Sans"/>
              </a:rPr>
              <a:t>receita</a:t>
            </a:r>
            <a:r>
              <a:rPr sz="950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950" b="0" dirty="0" err="1">
                <a:solidFill>
                  <a:srgbClr val="223031"/>
                </a:solidFill>
                <a:latin typeface="DejaVu Sans"/>
              </a:rPr>
              <a:t>complementares</a:t>
            </a:r>
            <a:r>
              <a:rPr sz="950" b="0" dirty="0">
                <a:solidFill>
                  <a:srgbClr val="223031"/>
                </a:solidFill>
                <a:latin typeface="DejaVu Sans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7695" y="9266582"/>
            <a:ext cx="1280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dirty="0" err="1">
                <a:solidFill>
                  <a:srgbClr val="193E42"/>
                </a:solidFill>
                <a:latin typeface="DejaVu Sans"/>
              </a:rPr>
              <a:t>Integração</a:t>
            </a:r>
            <a:endParaRPr sz="1000" b="1" dirty="0">
              <a:solidFill>
                <a:srgbClr val="193E42"/>
              </a:solidFill>
              <a:latin typeface="DejaVu San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1792" y="9540902"/>
            <a:ext cx="5693283" cy="3752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19" b="0" dirty="0">
                <a:solidFill>
                  <a:srgbClr val="223031"/>
                </a:solidFill>
                <a:latin typeface="DejaVu Sans"/>
              </a:rPr>
              <a:t>A </a:t>
            </a:r>
            <a:r>
              <a:rPr sz="919" b="0" dirty="0" err="1">
                <a:solidFill>
                  <a:srgbClr val="223031"/>
                </a:solidFill>
                <a:latin typeface="DejaVu Sans"/>
              </a:rPr>
              <a:t>empresa</a:t>
            </a:r>
            <a:r>
              <a:rPr sz="919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919" b="0" dirty="0" err="1">
                <a:solidFill>
                  <a:srgbClr val="223031"/>
                </a:solidFill>
                <a:latin typeface="DejaVu Sans"/>
              </a:rPr>
              <a:t>não</a:t>
            </a:r>
            <a:r>
              <a:rPr sz="919" b="0" dirty="0">
                <a:solidFill>
                  <a:srgbClr val="223031"/>
                </a:solidFill>
                <a:latin typeface="DejaVu Sans"/>
              </a:rPr>
              <a:t> é </a:t>
            </a:r>
            <a:r>
              <a:rPr sz="919" b="0" dirty="0" err="1">
                <a:solidFill>
                  <a:srgbClr val="223031"/>
                </a:solidFill>
                <a:latin typeface="DejaVu Sans"/>
              </a:rPr>
              <a:t>apresentada</a:t>
            </a:r>
            <a:r>
              <a:rPr sz="919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919" b="0" dirty="0" err="1">
                <a:solidFill>
                  <a:srgbClr val="223031"/>
                </a:solidFill>
                <a:latin typeface="DejaVu Sans"/>
              </a:rPr>
              <a:t>como</a:t>
            </a:r>
            <a:r>
              <a:rPr sz="919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919" b="0" dirty="0" err="1">
                <a:solidFill>
                  <a:srgbClr val="223031"/>
                </a:solidFill>
                <a:latin typeface="DejaVu Sans"/>
              </a:rPr>
              <a:t>investimento</a:t>
            </a:r>
            <a:r>
              <a:rPr sz="919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919" b="0" dirty="0" err="1">
                <a:solidFill>
                  <a:srgbClr val="223031"/>
                </a:solidFill>
                <a:latin typeface="DejaVu Sans"/>
              </a:rPr>
              <a:t>isolado</a:t>
            </a:r>
            <a:r>
              <a:rPr sz="919" b="0" dirty="0">
                <a:solidFill>
                  <a:srgbClr val="223031"/>
                </a:solidFill>
                <a:latin typeface="DejaVu Sans"/>
              </a:rPr>
              <a:t>: o </a:t>
            </a:r>
            <a:r>
              <a:rPr sz="919" b="0" dirty="0" err="1">
                <a:solidFill>
                  <a:srgbClr val="223031"/>
                </a:solidFill>
                <a:latin typeface="DejaVu Sans"/>
              </a:rPr>
              <a:t>seu</a:t>
            </a:r>
            <a:r>
              <a:rPr sz="919" b="0" dirty="0">
                <a:solidFill>
                  <a:srgbClr val="223031"/>
                </a:solidFill>
                <a:latin typeface="DejaVu Sans"/>
              </a:rPr>
              <a:t> valor </a:t>
            </a:r>
            <a:r>
              <a:rPr sz="919" b="0" dirty="0" err="1">
                <a:solidFill>
                  <a:srgbClr val="223031"/>
                </a:solidFill>
                <a:latin typeface="DejaVu Sans"/>
              </a:rPr>
              <a:t>decorre</a:t>
            </a:r>
            <a:r>
              <a:rPr sz="919" b="0" dirty="0">
                <a:solidFill>
                  <a:srgbClr val="223031"/>
                </a:solidFill>
                <a:latin typeface="DejaVu Sans"/>
              </a:rPr>
              <a:t> da </a:t>
            </a:r>
            <a:r>
              <a:rPr sz="919" b="0" dirty="0" err="1">
                <a:solidFill>
                  <a:srgbClr val="223031"/>
                </a:solidFill>
                <a:latin typeface="DejaVu Sans"/>
              </a:rPr>
              <a:t>função</a:t>
            </a:r>
            <a:r>
              <a:rPr sz="919" b="0" dirty="0">
                <a:solidFill>
                  <a:srgbClr val="223031"/>
                </a:solidFill>
                <a:latin typeface="DejaVu Sans"/>
              </a:rPr>
              <a:t> que </a:t>
            </a:r>
            <a:r>
              <a:rPr sz="919" b="0" dirty="0" err="1">
                <a:solidFill>
                  <a:srgbClr val="223031"/>
                </a:solidFill>
                <a:latin typeface="DejaVu Sans"/>
              </a:rPr>
              <a:t>desempenha</a:t>
            </a:r>
            <a:r>
              <a:rPr sz="919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919" b="0" dirty="0" err="1">
                <a:solidFill>
                  <a:srgbClr val="223031"/>
                </a:solidFill>
                <a:latin typeface="DejaVu Sans"/>
              </a:rPr>
              <a:t>dentro</a:t>
            </a:r>
            <a:r>
              <a:rPr sz="919" b="0" dirty="0">
                <a:solidFill>
                  <a:srgbClr val="223031"/>
                </a:solidFill>
                <a:latin typeface="DejaVu Sans"/>
              </a:rPr>
              <a:t> do </a:t>
            </a:r>
            <a:r>
              <a:rPr sz="919" b="0" dirty="0" err="1">
                <a:solidFill>
                  <a:srgbClr val="223031"/>
                </a:solidFill>
                <a:latin typeface="DejaVu Sans"/>
              </a:rPr>
              <a:t>modelo</a:t>
            </a:r>
            <a:r>
              <a:rPr sz="919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919" b="0" dirty="0" err="1">
                <a:solidFill>
                  <a:srgbClr val="223031"/>
                </a:solidFill>
                <a:latin typeface="DejaVu Sans"/>
              </a:rPr>
              <a:t>integrado</a:t>
            </a:r>
            <a:r>
              <a:rPr sz="919" b="0" dirty="0">
                <a:solidFill>
                  <a:srgbClr val="223031"/>
                </a:solidFill>
                <a:latin typeface="DejaVu Sans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10314432"/>
            <a:ext cx="5943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50" b="0">
                <a:solidFill>
                  <a:srgbClr val="5B6565"/>
                </a:solidFill>
                <a:latin typeface="DejaVu Sans"/>
              </a:rPr>
              <a:t>PORTUGAL SUSTAINABLE LIVING FUND — Preliminary Investment Memorandum — Confidential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03720" y="10314432"/>
            <a:ext cx="2743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50" b="0">
                <a:solidFill>
                  <a:srgbClr val="5B6565"/>
                </a:solidFill>
                <a:latin typeface="DejaVu Sans"/>
              </a:rPr>
              <a:t>8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8916EF52-978C-78D4-5A33-A7B85EA7E1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636" y="2054740"/>
            <a:ext cx="6442013" cy="42946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1792" y="566928"/>
            <a:ext cx="63093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93E42"/>
                </a:solidFill>
                <a:latin typeface="DejaVu Sans"/>
              </a:rPr>
              <a:t>08 | DIAS &amp; DIAS BOAVIDA, LDA.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60120"/>
            <a:ext cx="6309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>
                <a:solidFill>
                  <a:srgbClr val="223031"/>
                </a:solidFill>
                <a:latin typeface="DejaVu Sans"/>
              </a:rPr>
              <a:t>Turismo e exploração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1" y="1185965"/>
            <a:ext cx="6182106" cy="3996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dirty="0">
                <a:solidFill>
                  <a:srgbClr val="223031"/>
                </a:solidFill>
                <a:latin typeface="DejaVu Sans"/>
              </a:rPr>
              <a:t>Empresa </a:t>
            </a:r>
            <a:r>
              <a:rPr sz="1000" b="0" dirty="0" err="1">
                <a:solidFill>
                  <a:srgbClr val="223031"/>
                </a:solidFill>
                <a:latin typeface="DejaVu Sans"/>
              </a:rPr>
              <a:t>destinada</a:t>
            </a:r>
            <a:r>
              <a:rPr sz="1000" b="0" dirty="0">
                <a:solidFill>
                  <a:srgbClr val="223031"/>
                </a:solidFill>
                <a:latin typeface="DejaVu Sans"/>
              </a:rPr>
              <a:t> à </a:t>
            </a:r>
            <a:r>
              <a:rPr sz="1000" b="0" dirty="0" err="1">
                <a:solidFill>
                  <a:srgbClr val="223031"/>
                </a:solidFill>
                <a:latin typeface="DejaVu Sans"/>
              </a:rPr>
              <a:t>exploração</a:t>
            </a:r>
            <a:r>
              <a:rPr sz="1000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000" b="0" dirty="0" err="1">
                <a:solidFill>
                  <a:srgbClr val="223031"/>
                </a:solidFill>
                <a:latin typeface="DejaVu Sans"/>
              </a:rPr>
              <a:t>económica</a:t>
            </a:r>
            <a:r>
              <a:rPr sz="1000" b="0" dirty="0">
                <a:solidFill>
                  <a:srgbClr val="223031"/>
                </a:solidFill>
                <a:latin typeface="DejaVu Sans"/>
              </a:rPr>
              <a:t> dos </a:t>
            </a:r>
            <a:r>
              <a:rPr sz="1000" b="0" dirty="0" err="1">
                <a:solidFill>
                  <a:srgbClr val="223031"/>
                </a:solidFill>
                <a:latin typeface="DejaVu Sans"/>
              </a:rPr>
              <a:t>ativos</a:t>
            </a:r>
            <a:r>
              <a:rPr sz="1000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000" b="0" dirty="0" err="1">
                <a:solidFill>
                  <a:srgbClr val="223031"/>
                </a:solidFill>
                <a:latin typeface="DejaVu Sans"/>
              </a:rPr>
              <a:t>turísticos</a:t>
            </a:r>
            <a:r>
              <a:rPr sz="1000" b="0" dirty="0">
                <a:solidFill>
                  <a:srgbClr val="223031"/>
                </a:solidFill>
                <a:latin typeface="DejaVu Sans"/>
              </a:rPr>
              <a:t> do </a:t>
            </a:r>
            <a:r>
              <a:rPr sz="1000" b="0" dirty="0" err="1">
                <a:solidFill>
                  <a:srgbClr val="223031"/>
                </a:solidFill>
                <a:latin typeface="DejaVu Sans"/>
              </a:rPr>
              <a:t>ecossistema</a:t>
            </a:r>
            <a:r>
              <a:rPr sz="1000" b="0" dirty="0">
                <a:solidFill>
                  <a:srgbClr val="223031"/>
                </a:solidFill>
                <a:latin typeface="DejaVu Sans"/>
              </a:rPr>
              <a:t>, </a:t>
            </a:r>
            <a:r>
              <a:rPr sz="1000" b="0" dirty="0" err="1">
                <a:solidFill>
                  <a:srgbClr val="223031"/>
                </a:solidFill>
                <a:latin typeface="DejaVu Sans"/>
              </a:rPr>
              <a:t>integrando</a:t>
            </a:r>
            <a:r>
              <a:rPr sz="1000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000" b="0" dirty="0" err="1">
                <a:solidFill>
                  <a:srgbClr val="223031"/>
                </a:solidFill>
                <a:latin typeface="DejaVu Sans"/>
              </a:rPr>
              <a:t>alojamento</a:t>
            </a:r>
            <a:r>
              <a:rPr sz="1000" b="0" dirty="0">
                <a:solidFill>
                  <a:srgbClr val="223031"/>
                </a:solidFill>
                <a:latin typeface="DejaVu Sans"/>
              </a:rPr>
              <a:t>, </a:t>
            </a:r>
            <a:r>
              <a:rPr sz="1000" b="0" dirty="0" err="1">
                <a:solidFill>
                  <a:srgbClr val="223031"/>
                </a:solidFill>
                <a:latin typeface="DejaVu Sans"/>
              </a:rPr>
              <a:t>restauração</a:t>
            </a:r>
            <a:r>
              <a:rPr sz="1000" b="0" dirty="0">
                <a:solidFill>
                  <a:srgbClr val="223031"/>
                </a:solidFill>
                <a:latin typeface="DejaVu Sans"/>
              </a:rPr>
              <a:t> e </a:t>
            </a:r>
            <a:r>
              <a:rPr sz="1000" b="0" dirty="0" err="1">
                <a:solidFill>
                  <a:srgbClr val="223031"/>
                </a:solidFill>
                <a:latin typeface="DejaVu Sans"/>
              </a:rPr>
              <a:t>experiências</a:t>
            </a:r>
            <a:r>
              <a:rPr sz="1000" b="0" dirty="0">
                <a:solidFill>
                  <a:srgbClr val="223031"/>
                </a:solidFill>
                <a:latin typeface="DejaVu Sans"/>
              </a:rPr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9607" y="1600681"/>
            <a:ext cx="1874519" cy="859055"/>
          </a:xfrm>
          <a:prstGeom prst="roundRect">
            <a:avLst/>
          </a:prstGeom>
          <a:solidFill>
            <a:srgbClr val="EEF3F2"/>
          </a:solidFill>
          <a:ln w="8890">
            <a:solidFill>
              <a:srgbClr val="CFDA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58952" y="1600681"/>
            <a:ext cx="4114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93E42"/>
                </a:solidFill>
                <a:latin typeface="DejaVu San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1779938"/>
            <a:ext cx="16002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 dirty="0" err="1">
                <a:solidFill>
                  <a:srgbClr val="223031"/>
                </a:solidFill>
                <a:latin typeface="DejaVu Sans"/>
              </a:rPr>
              <a:t>Alojamento</a:t>
            </a:r>
            <a:endParaRPr sz="1500" b="1" dirty="0">
              <a:solidFill>
                <a:srgbClr val="223031"/>
              </a:solidFill>
              <a:latin typeface="DejaVu San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8952" y="2099784"/>
            <a:ext cx="16002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0" dirty="0" err="1">
                <a:solidFill>
                  <a:srgbClr val="5B6565"/>
                </a:solidFill>
                <a:latin typeface="DejaVu Sans"/>
              </a:rPr>
              <a:t>Exploração</a:t>
            </a:r>
            <a:r>
              <a:rPr sz="850" b="0" dirty="0">
                <a:solidFill>
                  <a:srgbClr val="5B6565"/>
                </a:solidFill>
                <a:latin typeface="DejaVu Sans"/>
              </a:rPr>
              <a:t> de </a:t>
            </a:r>
            <a:r>
              <a:rPr sz="850" b="0" dirty="0" err="1">
                <a:solidFill>
                  <a:srgbClr val="5B6565"/>
                </a:solidFill>
                <a:latin typeface="DejaVu Sans"/>
              </a:rPr>
              <a:t>unidades</a:t>
            </a:r>
            <a:r>
              <a:rPr sz="850" b="0" dirty="0">
                <a:solidFill>
                  <a:srgbClr val="5B6565"/>
                </a:solidFill>
                <a:latin typeface="DejaVu Sans"/>
              </a:rPr>
              <a:t> </a:t>
            </a:r>
            <a:r>
              <a:rPr sz="850" b="0" dirty="0" err="1">
                <a:solidFill>
                  <a:srgbClr val="5B6565"/>
                </a:solidFill>
                <a:latin typeface="DejaVu Sans"/>
              </a:rPr>
              <a:t>turísticas</a:t>
            </a:r>
            <a:r>
              <a:rPr sz="850" b="0" dirty="0">
                <a:solidFill>
                  <a:srgbClr val="5B6565"/>
                </a:solidFill>
                <a:latin typeface="DejaVu Sans"/>
              </a:rPr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697480" y="1594205"/>
            <a:ext cx="1874519" cy="874676"/>
          </a:xfrm>
          <a:prstGeom prst="roundRect">
            <a:avLst/>
          </a:prstGeom>
          <a:solidFill>
            <a:srgbClr val="EEF3F2"/>
          </a:solidFill>
          <a:ln w="8890">
            <a:solidFill>
              <a:srgbClr val="CFDA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687957" y="1600681"/>
            <a:ext cx="4114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dirty="0">
                <a:solidFill>
                  <a:srgbClr val="193E42"/>
                </a:solidFill>
                <a:latin typeface="DejaVu Sans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87957" y="1747172"/>
            <a:ext cx="16002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 dirty="0" err="1">
                <a:solidFill>
                  <a:srgbClr val="223031"/>
                </a:solidFill>
                <a:latin typeface="DejaVu Sans"/>
              </a:rPr>
              <a:t>Restauração</a:t>
            </a:r>
            <a:endParaRPr sz="1500" b="1" dirty="0">
              <a:solidFill>
                <a:srgbClr val="223031"/>
              </a:solidFill>
              <a:latin typeface="DejaVu San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87957" y="2067693"/>
            <a:ext cx="16002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0" dirty="0" err="1">
                <a:solidFill>
                  <a:srgbClr val="5B6565"/>
                </a:solidFill>
                <a:latin typeface="DejaVu Sans"/>
              </a:rPr>
              <a:t>Oferta</a:t>
            </a:r>
            <a:r>
              <a:rPr sz="850" b="0" dirty="0">
                <a:solidFill>
                  <a:srgbClr val="5B6565"/>
                </a:solidFill>
                <a:latin typeface="DejaVu Sans"/>
              </a:rPr>
              <a:t> </a:t>
            </a:r>
            <a:r>
              <a:rPr sz="850" b="0" dirty="0" err="1">
                <a:solidFill>
                  <a:srgbClr val="5B6565"/>
                </a:solidFill>
                <a:latin typeface="DejaVu Sans"/>
              </a:rPr>
              <a:t>gastronómica</a:t>
            </a:r>
            <a:r>
              <a:rPr sz="850" b="0" dirty="0">
                <a:solidFill>
                  <a:srgbClr val="5B6565"/>
                </a:solidFill>
                <a:latin typeface="DejaVu Sans"/>
              </a:rPr>
              <a:t> </a:t>
            </a:r>
            <a:r>
              <a:rPr sz="850" b="0" dirty="0" err="1">
                <a:solidFill>
                  <a:srgbClr val="5B6565"/>
                </a:solidFill>
                <a:latin typeface="DejaVu Sans"/>
              </a:rPr>
              <a:t>integrada</a:t>
            </a:r>
            <a:r>
              <a:rPr sz="850" b="0" dirty="0">
                <a:solidFill>
                  <a:srgbClr val="5B6565"/>
                </a:solidFill>
                <a:latin typeface="DejaVu Sans"/>
              </a:rPr>
              <a:t> no </a:t>
            </a:r>
            <a:r>
              <a:rPr sz="850" b="0" dirty="0" err="1">
                <a:solidFill>
                  <a:srgbClr val="5B6565"/>
                </a:solidFill>
                <a:latin typeface="DejaVu Sans"/>
              </a:rPr>
              <a:t>território</a:t>
            </a:r>
            <a:r>
              <a:rPr sz="850" b="0" dirty="0">
                <a:solidFill>
                  <a:srgbClr val="5B6565"/>
                </a:solidFill>
                <a:latin typeface="DejaVu Sans"/>
              </a:rPr>
              <a:t>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735830" y="1584960"/>
            <a:ext cx="2167890" cy="850017"/>
          </a:xfrm>
          <a:prstGeom prst="roundRect">
            <a:avLst/>
          </a:prstGeom>
          <a:solidFill>
            <a:srgbClr val="EEF3F2"/>
          </a:solidFill>
          <a:ln w="8890">
            <a:solidFill>
              <a:srgbClr val="CFDA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872991" y="1594205"/>
            <a:ext cx="4114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dirty="0">
                <a:solidFill>
                  <a:srgbClr val="193E42"/>
                </a:solidFill>
                <a:latin typeface="DejaVu Sans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72991" y="1737841"/>
            <a:ext cx="16002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 dirty="0" err="1">
                <a:solidFill>
                  <a:srgbClr val="223031"/>
                </a:solidFill>
                <a:latin typeface="DejaVu Sans"/>
              </a:rPr>
              <a:t>Experiências</a:t>
            </a:r>
            <a:endParaRPr sz="1500" b="1" dirty="0">
              <a:solidFill>
                <a:srgbClr val="223031"/>
              </a:solidFill>
              <a:latin typeface="DejaVu San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68420" y="2021492"/>
            <a:ext cx="1893570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0" dirty="0" err="1">
                <a:solidFill>
                  <a:srgbClr val="5B6565"/>
                </a:solidFill>
                <a:latin typeface="DejaVu Sans"/>
              </a:rPr>
              <a:t>Natureza</a:t>
            </a:r>
            <a:r>
              <a:rPr sz="850" b="0" dirty="0">
                <a:solidFill>
                  <a:srgbClr val="5B6565"/>
                </a:solidFill>
                <a:latin typeface="DejaVu Sans"/>
              </a:rPr>
              <a:t>, </a:t>
            </a:r>
            <a:r>
              <a:rPr sz="850" b="0" dirty="0" err="1">
                <a:solidFill>
                  <a:srgbClr val="5B6565"/>
                </a:solidFill>
                <a:latin typeface="DejaVu Sans"/>
              </a:rPr>
              <a:t>agricultura</a:t>
            </a:r>
            <a:r>
              <a:rPr sz="850" b="0" dirty="0">
                <a:solidFill>
                  <a:srgbClr val="5B6565"/>
                </a:solidFill>
                <a:latin typeface="DejaVu Sans"/>
              </a:rPr>
              <a:t>, </a:t>
            </a:r>
            <a:r>
              <a:rPr sz="850" b="0" dirty="0" err="1">
                <a:solidFill>
                  <a:srgbClr val="5B6565"/>
                </a:solidFill>
                <a:latin typeface="DejaVu Sans"/>
              </a:rPr>
              <a:t>cultura</a:t>
            </a:r>
            <a:r>
              <a:rPr sz="850" b="0" dirty="0">
                <a:solidFill>
                  <a:srgbClr val="5B6565"/>
                </a:solidFill>
                <a:latin typeface="DejaVu Sans"/>
              </a:rPr>
              <a:t> e </a:t>
            </a:r>
            <a:r>
              <a:rPr sz="850" b="0" dirty="0" err="1">
                <a:solidFill>
                  <a:srgbClr val="5B6565"/>
                </a:solidFill>
                <a:latin typeface="DejaVu Sans"/>
              </a:rPr>
              <a:t>sustentabilidade</a:t>
            </a:r>
            <a:r>
              <a:rPr sz="850" b="0" dirty="0">
                <a:solidFill>
                  <a:srgbClr val="5B6565"/>
                </a:solidFill>
                <a:latin typeface="DejaVu Sans"/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92" y="5920740"/>
            <a:ext cx="63093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00" b="1">
                <a:solidFill>
                  <a:srgbClr val="5B6565"/>
                </a:solidFill>
                <a:latin typeface="DejaVu Sans"/>
              </a:rPr>
              <a:t>FOTOGRAFIA / EXPERIÊNCIA TURÍSTICA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6159" y="9259161"/>
            <a:ext cx="4035933" cy="2923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dirty="0">
                <a:solidFill>
                  <a:srgbClr val="193E42"/>
                </a:solidFill>
                <a:latin typeface="DejaVu Sans"/>
              </a:rPr>
              <a:t>Turismo </a:t>
            </a:r>
            <a:r>
              <a:rPr sz="1300" b="1" dirty="0" err="1">
                <a:solidFill>
                  <a:srgbClr val="193E42"/>
                </a:solidFill>
                <a:latin typeface="DejaVu Sans"/>
              </a:rPr>
              <a:t>como</a:t>
            </a:r>
            <a:r>
              <a:rPr sz="1300" b="1" dirty="0">
                <a:solidFill>
                  <a:srgbClr val="193E42"/>
                </a:solidFill>
                <a:latin typeface="DejaVu Sans"/>
              </a:rPr>
              <a:t> </a:t>
            </a:r>
            <a:r>
              <a:rPr sz="1300" b="1" dirty="0" err="1">
                <a:solidFill>
                  <a:srgbClr val="193E42"/>
                </a:solidFill>
                <a:latin typeface="DejaVu Sans"/>
              </a:rPr>
              <a:t>componente</a:t>
            </a:r>
            <a:r>
              <a:rPr sz="1300" b="1" dirty="0">
                <a:solidFill>
                  <a:srgbClr val="193E42"/>
                </a:solidFill>
                <a:latin typeface="DejaVu Sans"/>
              </a:rPr>
              <a:t> do </a:t>
            </a:r>
            <a:r>
              <a:rPr sz="1300" b="1" dirty="0" err="1">
                <a:solidFill>
                  <a:srgbClr val="193E42"/>
                </a:solidFill>
                <a:latin typeface="DejaVu Sans"/>
              </a:rPr>
              <a:t>território</a:t>
            </a:r>
            <a:endParaRPr sz="1300" b="1" dirty="0">
              <a:solidFill>
                <a:srgbClr val="193E42"/>
              </a:solidFill>
              <a:latin typeface="DejaVu San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6159" y="9625695"/>
            <a:ext cx="6281928" cy="3752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19" b="0" dirty="0">
                <a:solidFill>
                  <a:srgbClr val="223031"/>
                </a:solidFill>
                <a:latin typeface="DejaVu Sans"/>
              </a:rPr>
              <a:t>O turismo é </a:t>
            </a:r>
            <a:r>
              <a:rPr sz="919" b="0" dirty="0" err="1">
                <a:solidFill>
                  <a:srgbClr val="223031"/>
                </a:solidFill>
                <a:latin typeface="DejaVu Sans"/>
              </a:rPr>
              <a:t>concebido</a:t>
            </a:r>
            <a:r>
              <a:rPr sz="919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919" b="0" dirty="0" err="1">
                <a:solidFill>
                  <a:srgbClr val="223031"/>
                </a:solidFill>
                <a:latin typeface="DejaVu Sans"/>
              </a:rPr>
              <a:t>como</a:t>
            </a:r>
            <a:r>
              <a:rPr sz="919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919" b="0" dirty="0" err="1">
                <a:solidFill>
                  <a:srgbClr val="223031"/>
                </a:solidFill>
                <a:latin typeface="DejaVu Sans"/>
              </a:rPr>
              <a:t>uma</a:t>
            </a:r>
            <a:r>
              <a:rPr sz="919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919" b="0" dirty="0" err="1">
                <a:solidFill>
                  <a:srgbClr val="223031"/>
                </a:solidFill>
                <a:latin typeface="DejaVu Sans"/>
              </a:rPr>
              <a:t>atividade</a:t>
            </a:r>
            <a:r>
              <a:rPr sz="919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919" b="0" dirty="0" err="1">
                <a:solidFill>
                  <a:srgbClr val="223031"/>
                </a:solidFill>
                <a:latin typeface="DejaVu Sans"/>
              </a:rPr>
              <a:t>complementar</a:t>
            </a:r>
            <a:r>
              <a:rPr sz="919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919" b="0" dirty="0" err="1">
                <a:solidFill>
                  <a:srgbClr val="223031"/>
                </a:solidFill>
                <a:latin typeface="DejaVu Sans"/>
              </a:rPr>
              <a:t>às</a:t>
            </a:r>
            <a:r>
              <a:rPr sz="919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919" b="0" dirty="0" err="1">
                <a:solidFill>
                  <a:srgbClr val="223031"/>
                </a:solidFill>
                <a:latin typeface="DejaVu Sans"/>
              </a:rPr>
              <a:t>restantes</a:t>
            </a:r>
            <a:r>
              <a:rPr sz="919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919" b="0" dirty="0" err="1">
                <a:solidFill>
                  <a:srgbClr val="223031"/>
                </a:solidFill>
                <a:latin typeface="DejaVu Sans"/>
              </a:rPr>
              <a:t>operações</a:t>
            </a:r>
            <a:r>
              <a:rPr sz="919" b="0" dirty="0">
                <a:solidFill>
                  <a:srgbClr val="223031"/>
                </a:solidFill>
                <a:latin typeface="DejaVu Sans"/>
              </a:rPr>
              <a:t>, </a:t>
            </a:r>
            <a:r>
              <a:rPr sz="919" b="0" dirty="0" err="1">
                <a:solidFill>
                  <a:srgbClr val="223031"/>
                </a:solidFill>
                <a:latin typeface="DejaVu Sans"/>
              </a:rPr>
              <a:t>contribuindo</a:t>
            </a:r>
            <a:r>
              <a:rPr sz="919" b="0" dirty="0">
                <a:solidFill>
                  <a:srgbClr val="223031"/>
                </a:solidFill>
                <a:latin typeface="DejaVu Sans"/>
              </a:rPr>
              <a:t> para a </a:t>
            </a:r>
            <a:r>
              <a:rPr sz="919" b="0" dirty="0" err="1">
                <a:solidFill>
                  <a:srgbClr val="223031"/>
                </a:solidFill>
                <a:latin typeface="DejaVu Sans"/>
              </a:rPr>
              <a:t>utilização</a:t>
            </a:r>
            <a:r>
              <a:rPr sz="919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919" b="0" dirty="0" err="1">
                <a:solidFill>
                  <a:srgbClr val="223031"/>
                </a:solidFill>
                <a:latin typeface="DejaVu Sans"/>
              </a:rPr>
              <a:t>económica</a:t>
            </a:r>
            <a:r>
              <a:rPr sz="919" b="0" dirty="0">
                <a:solidFill>
                  <a:srgbClr val="223031"/>
                </a:solidFill>
                <a:latin typeface="DejaVu Sans"/>
              </a:rPr>
              <a:t> dos </a:t>
            </a:r>
            <a:r>
              <a:rPr sz="919" b="0" dirty="0" err="1">
                <a:solidFill>
                  <a:srgbClr val="223031"/>
                </a:solidFill>
                <a:latin typeface="DejaVu Sans"/>
              </a:rPr>
              <a:t>ativos</a:t>
            </a:r>
            <a:r>
              <a:rPr sz="919" b="0" dirty="0">
                <a:solidFill>
                  <a:srgbClr val="223031"/>
                </a:solidFill>
                <a:latin typeface="DejaVu Sans"/>
              </a:rPr>
              <a:t>, </a:t>
            </a:r>
            <a:r>
              <a:rPr sz="919" b="0" dirty="0" err="1">
                <a:solidFill>
                  <a:srgbClr val="223031"/>
                </a:solidFill>
                <a:latin typeface="DejaVu Sans"/>
              </a:rPr>
              <a:t>criação</a:t>
            </a:r>
            <a:r>
              <a:rPr sz="919" b="0" dirty="0">
                <a:solidFill>
                  <a:srgbClr val="223031"/>
                </a:solidFill>
                <a:latin typeface="DejaVu Sans"/>
              </a:rPr>
              <a:t> de </a:t>
            </a:r>
            <a:r>
              <a:rPr sz="919" b="0" dirty="0" err="1">
                <a:solidFill>
                  <a:srgbClr val="223031"/>
                </a:solidFill>
                <a:latin typeface="DejaVu Sans"/>
              </a:rPr>
              <a:t>emprego</a:t>
            </a:r>
            <a:r>
              <a:rPr sz="919" b="0" dirty="0">
                <a:solidFill>
                  <a:srgbClr val="223031"/>
                </a:solidFill>
                <a:latin typeface="DejaVu Sans"/>
              </a:rPr>
              <a:t> e </a:t>
            </a:r>
            <a:r>
              <a:rPr sz="919" b="0" dirty="0" err="1">
                <a:solidFill>
                  <a:srgbClr val="223031"/>
                </a:solidFill>
                <a:latin typeface="DejaVu Sans"/>
              </a:rPr>
              <a:t>valorização</a:t>
            </a:r>
            <a:r>
              <a:rPr sz="919" b="0" dirty="0">
                <a:solidFill>
                  <a:srgbClr val="223031"/>
                </a:solidFill>
                <a:latin typeface="DejaVu Sans"/>
              </a:rPr>
              <a:t> do </a:t>
            </a:r>
            <a:r>
              <a:rPr sz="919" b="0" dirty="0" err="1">
                <a:solidFill>
                  <a:srgbClr val="223031"/>
                </a:solidFill>
                <a:latin typeface="DejaVu Sans"/>
              </a:rPr>
              <a:t>território</a:t>
            </a:r>
            <a:r>
              <a:rPr sz="919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919" b="0" dirty="0" err="1">
                <a:solidFill>
                  <a:srgbClr val="223031"/>
                </a:solidFill>
                <a:latin typeface="DejaVu Sans"/>
              </a:rPr>
              <a:t>durante</a:t>
            </a:r>
            <a:r>
              <a:rPr sz="919" b="0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919" b="0" dirty="0" err="1">
                <a:solidFill>
                  <a:srgbClr val="223031"/>
                </a:solidFill>
                <a:latin typeface="DejaVu Sans"/>
              </a:rPr>
              <a:t>todo</a:t>
            </a:r>
            <a:r>
              <a:rPr sz="919" b="0" dirty="0">
                <a:solidFill>
                  <a:srgbClr val="223031"/>
                </a:solidFill>
                <a:latin typeface="DejaVu Sans"/>
              </a:rPr>
              <a:t> o </a:t>
            </a:r>
            <a:r>
              <a:rPr sz="919" b="0" dirty="0" err="1">
                <a:solidFill>
                  <a:srgbClr val="223031"/>
                </a:solidFill>
                <a:latin typeface="DejaVu Sans"/>
              </a:rPr>
              <a:t>ano</a:t>
            </a:r>
            <a:r>
              <a:rPr sz="919" b="0" dirty="0">
                <a:solidFill>
                  <a:srgbClr val="223031"/>
                </a:solidFill>
                <a:latin typeface="DejaVu Sans"/>
              </a:rPr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10314432"/>
            <a:ext cx="5943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50" b="0">
                <a:solidFill>
                  <a:srgbClr val="5B6565"/>
                </a:solidFill>
                <a:latin typeface="DejaVu Sans"/>
              </a:rPr>
              <a:t>PORTUGAL SUSTAINABLE LIVING FUND — Preliminary Investment Memorandum — Confidential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03720" y="10314432"/>
            <a:ext cx="2743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50" b="0">
                <a:solidFill>
                  <a:srgbClr val="5B6565"/>
                </a:solidFill>
                <a:latin typeface="DejaVu Sans"/>
              </a:rPr>
              <a:t>9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576ED5C9-BCB2-42E5-3212-37407F5E6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607" y="2922550"/>
            <a:ext cx="6309361" cy="586611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1792" y="566928"/>
            <a:ext cx="63093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93E42"/>
                </a:solidFill>
                <a:latin typeface="DejaVu Sans"/>
              </a:rPr>
              <a:t>09 | IMPACTO E EXECUÇÃO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60120"/>
            <a:ext cx="6309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>
                <a:solidFill>
                  <a:srgbClr val="223031"/>
                </a:solidFill>
                <a:latin typeface="DejaVu Sans"/>
              </a:rPr>
              <a:t>Uma plataforma empresarial com impacto económico e territorial.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" y="1554480"/>
            <a:ext cx="1490472" cy="1417320"/>
          </a:xfrm>
          <a:prstGeom prst="rect">
            <a:avLst/>
          </a:prstGeom>
          <a:solidFill>
            <a:srgbClr val="EEF3F2"/>
          </a:solidFill>
          <a:ln w="8890">
            <a:solidFill>
              <a:srgbClr val="CFDA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664207"/>
            <a:ext cx="1271016" cy="4154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pt-PT" sz="2100" b="1" dirty="0">
                <a:solidFill>
                  <a:srgbClr val="193E42"/>
                </a:solidFill>
                <a:latin typeface="DejaVu Sans"/>
              </a:rPr>
              <a:t>   </a:t>
            </a:r>
            <a:r>
              <a:rPr sz="2100" b="1" dirty="0">
                <a:solidFill>
                  <a:srgbClr val="193E42"/>
                </a:solidFill>
                <a:latin typeface="DejaVu Sans"/>
              </a:rPr>
              <a:t>40+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84831"/>
            <a:ext cx="1271016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50" b="1">
                <a:solidFill>
                  <a:srgbClr val="223031"/>
                </a:solidFill>
                <a:latin typeface="DejaVu Sans"/>
              </a:rPr>
              <a:t>Emprego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450591"/>
            <a:ext cx="1271016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720" b="0">
                <a:solidFill>
                  <a:srgbClr val="5B6565"/>
                </a:solidFill>
                <a:latin typeface="DejaVu Sans"/>
              </a:rPr>
              <a:t>Postos permanentes previstos.</a:t>
            </a:r>
          </a:p>
        </p:txBody>
      </p:sp>
      <p:sp>
        <p:nvSpPr>
          <p:cNvPr id="8" name="Rectangle 7"/>
          <p:cNvSpPr/>
          <p:nvPr/>
        </p:nvSpPr>
        <p:spPr>
          <a:xfrm>
            <a:off x="2194560" y="1554480"/>
            <a:ext cx="1490472" cy="1417320"/>
          </a:xfrm>
          <a:prstGeom prst="rect">
            <a:avLst/>
          </a:prstGeom>
          <a:solidFill>
            <a:srgbClr val="EEF3F2"/>
          </a:solidFill>
          <a:ln w="8890">
            <a:solidFill>
              <a:srgbClr val="CFDA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21992" y="1664207"/>
            <a:ext cx="1353312" cy="4154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pt-PT" sz="2100" b="1" dirty="0">
                <a:solidFill>
                  <a:srgbClr val="193E42"/>
                </a:solidFill>
                <a:latin typeface="DejaVu Sans"/>
              </a:rPr>
              <a:t>  </a:t>
            </a:r>
            <a:r>
              <a:rPr sz="2100" b="1" dirty="0">
                <a:solidFill>
                  <a:srgbClr val="193E42"/>
                </a:solidFill>
                <a:latin typeface="DejaVu Sans"/>
              </a:rPr>
              <a:t>€6,5</a:t>
            </a:r>
            <a:r>
              <a:rPr lang="pt-PT" sz="2100" b="1" dirty="0">
                <a:solidFill>
                  <a:srgbClr val="193E42"/>
                </a:solidFill>
                <a:latin typeface="DejaVu Sans"/>
              </a:rPr>
              <a:t>M </a:t>
            </a:r>
            <a:r>
              <a:rPr sz="2100" b="1" dirty="0">
                <a:solidFill>
                  <a:srgbClr val="193E42"/>
                </a:solidFill>
                <a:latin typeface="DejaVu Sans"/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63140" y="2061581"/>
            <a:ext cx="1271016" cy="23852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pt-PT" sz="950" b="1" dirty="0">
                <a:solidFill>
                  <a:srgbClr val="223031"/>
                </a:solidFill>
                <a:latin typeface="DejaVu Sans"/>
              </a:rPr>
              <a:t>E</a:t>
            </a:r>
            <a:r>
              <a:rPr sz="950" b="1" dirty="0">
                <a:solidFill>
                  <a:srgbClr val="223031"/>
                </a:solidFill>
                <a:latin typeface="DejaVu Sans"/>
              </a:rPr>
              <a:t>scala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04288" y="2450591"/>
            <a:ext cx="1271016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720" b="0">
                <a:solidFill>
                  <a:srgbClr val="5B6565"/>
                </a:solidFill>
                <a:latin typeface="DejaVu Sans"/>
              </a:rPr>
              <a:t>Investimento global inicial.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767328" y="1554480"/>
            <a:ext cx="1490472" cy="1417320"/>
          </a:xfrm>
          <a:prstGeom prst="rect">
            <a:avLst/>
          </a:prstGeom>
          <a:solidFill>
            <a:srgbClr val="EEF3F2"/>
          </a:solidFill>
          <a:ln w="8890">
            <a:solidFill>
              <a:srgbClr val="CFDA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877056" y="1664207"/>
            <a:ext cx="1271016" cy="4154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pt-PT" sz="2100" b="1" dirty="0">
                <a:solidFill>
                  <a:srgbClr val="193E42"/>
                </a:solidFill>
                <a:latin typeface="DejaVu Sans"/>
              </a:rPr>
              <a:t>     </a:t>
            </a:r>
            <a:r>
              <a:rPr sz="2100" b="1" dirty="0">
                <a:solidFill>
                  <a:srgbClr val="193E42"/>
                </a:solidFill>
                <a:latin typeface="DejaVu Sans"/>
              </a:rPr>
              <a:t>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77056" y="2084831"/>
            <a:ext cx="1271016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50" b="1">
                <a:solidFill>
                  <a:srgbClr val="223031"/>
                </a:solidFill>
                <a:latin typeface="DejaVu Sans"/>
              </a:rPr>
              <a:t>Entidades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77056" y="2450591"/>
            <a:ext cx="1271016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720" b="0">
                <a:solidFill>
                  <a:srgbClr val="5B6565"/>
                </a:solidFill>
                <a:latin typeface="DejaVu Sans"/>
              </a:rPr>
              <a:t>Funções complementares.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340096" y="1554480"/>
            <a:ext cx="1490472" cy="1417320"/>
          </a:xfrm>
          <a:prstGeom prst="rect">
            <a:avLst/>
          </a:prstGeom>
          <a:solidFill>
            <a:srgbClr val="EEF3F2"/>
          </a:solidFill>
          <a:ln w="8890">
            <a:solidFill>
              <a:srgbClr val="CFDA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449824" y="1664207"/>
            <a:ext cx="1271016" cy="4154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pt-PT" sz="2100" b="1" dirty="0">
                <a:solidFill>
                  <a:srgbClr val="193E42"/>
                </a:solidFill>
                <a:latin typeface="DejaVu Sans"/>
              </a:rPr>
              <a:t>     </a:t>
            </a:r>
            <a:r>
              <a:rPr sz="2100" b="1" dirty="0">
                <a:solidFill>
                  <a:srgbClr val="193E42"/>
                </a:solidFill>
                <a:latin typeface="DejaVu Sans"/>
              </a:rPr>
              <a:t>8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49824" y="2084831"/>
            <a:ext cx="1271016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50" b="1">
                <a:solidFill>
                  <a:srgbClr val="223031"/>
                </a:solidFill>
                <a:latin typeface="DejaVu Sans"/>
              </a:rPr>
              <a:t>Investidores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49824" y="2450591"/>
            <a:ext cx="1271016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720" b="0">
                <a:solidFill>
                  <a:srgbClr val="5B6565"/>
                </a:solidFill>
                <a:latin typeface="DejaVu Sans"/>
              </a:rPr>
              <a:t>Participações de €500.000.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1792" y="3429000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93E42"/>
                </a:solidFill>
                <a:latin typeface="DejaVu Sans"/>
              </a:rPr>
              <a:t>Principais resultados pretendidos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3840480"/>
            <a:ext cx="6144768" cy="1723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960">
                <a:solidFill>
                  <a:srgbClr val="223031"/>
                </a:solidFill>
                <a:latin typeface="DejaVu Sans"/>
              </a:defRPr>
            </a:pPr>
            <a:r>
              <a:rPr dirty="0"/>
              <a:t>• </a:t>
            </a:r>
            <a:r>
              <a:rPr dirty="0" err="1"/>
              <a:t>Criação</a:t>
            </a:r>
            <a:r>
              <a:rPr dirty="0"/>
              <a:t> de </a:t>
            </a:r>
            <a:r>
              <a:rPr dirty="0" err="1"/>
              <a:t>emprego</a:t>
            </a:r>
            <a:r>
              <a:rPr dirty="0"/>
              <a:t> </a:t>
            </a:r>
            <a:r>
              <a:rPr dirty="0" err="1"/>
              <a:t>permanente</a:t>
            </a:r>
            <a:r>
              <a:rPr dirty="0"/>
              <a:t> </a:t>
            </a:r>
            <a:r>
              <a:rPr dirty="0" err="1"/>
              <a:t>em</a:t>
            </a:r>
            <a:r>
              <a:rPr dirty="0"/>
              <a:t> </a:t>
            </a:r>
            <a:r>
              <a:rPr dirty="0" err="1"/>
              <a:t>território</a:t>
            </a:r>
            <a:r>
              <a:rPr dirty="0"/>
              <a:t> rural.</a:t>
            </a:r>
          </a:p>
          <a:p>
            <a:pPr>
              <a:spcAft>
                <a:spcPts val="500"/>
              </a:spcAft>
              <a:defRPr sz="960">
                <a:solidFill>
                  <a:srgbClr val="223031"/>
                </a:solidFill>
                <a:latin typeface="DejaVu Sans"/>
              </a:defRPr>
            </a:pPr>
            <a:r>
              <a:rPr dirty="0"/>
              <a:t>• </a:t>
            </a:r>
            <a:r>
              <a:rPr dirty="0" err="1"/>
              <a:t>Instalação</a:t>
            </a:r>
            <a:r>
              <a:rPr dirty="0"/>
              <a:t> de </a:t>
            </a:r>
            <a:r>
              <a:rPr dirty="0" err="1"/>
              <a:t>capacidade</a:t>
            </a:r>
            <a:r>
              <a:rPr dirty="0"/>
              <a:t> </a:t>
            </a:r>
            <a:r>
              <a:rPr dirty="0" err="1"/>
              <a:t>produtiva</a:t>
            </a:r>
            <a:r>
              <a:rPr dirty="0"/>
              <a:t> e de </a:t>
            </a:r>
            <a:r>
              <a:rPr dirty="0" err="1"/>
              <a:t>transformação</a:t>
            </a:r>
            <a:r>
              <a:rPr dirty="0"/>
              <a:t>.</a:t>
            </a:r>
          </a:p>
          <a:p>
            <a:pPr>
              <a:spcAft>
                <a:spcPts val="500"/>
              </a:spcAft>
              <a:defRPr sz="960">
                <a:solidFill>
                  <a:srgbClr val="223031"/>
                </a:solidFill>
                <a:latin typeface="DejaVu Sans"/>
              </a:defRPr>
            </a:pPr>
            <a:r>
              <a:rPr dirty="0"/>
              <a:t>• </a:t>
            </a:r>
            <a:r>
              <a:rPr dirty="0" err="1"/>
              <a:t>Valorização</a:t>
            </a:r>
            <a:r>
              <a:rPr dirty="0"/>
              <a:t> de </a:t>
            </a:r>
            <a:r>
              <a:rPr dirty="0" err="1"/>
              <a:t>ativos</a:t>
            </a:r>
            <a:r>
              <a:rPr dirty="0"/>
              <a:t> </a:t>
            </a:r>
            <a:r>
              <a:rPr dirty="0" err="1"/>
              <a:t>territoriais</a:t>
            </a:r>
            <a:r>
              <a:rPr dirty="0"/>
              <a:t> e </a:t>
            </a:r>
            <a:r>
              <a:rPr dirty="0" err="1"/>
              <a:t>patrimoniais</a:t>
            </a:r>
            <a:r>
              <a:rPr dirty="0"/>
              <a:t>.</a:t>
            </a:r>
          </a:p>
          <a:p>
            <a:pPr>
              <a:spcAft>
                <a:spcPts val="500"/>
              </a:spcAft>
              <a:defRPr sz="960">
                <a:solidFill>
                  <a:srgbClr val="223031"/>
                </a:solidFill>
                <a:latin typeface="DejaVu Sans"/>
              </a:defRPr>
            </a:pPr>
            <a:r>
              <a:rPr dirty="0"/>
              <a:t>• </a:t>
            </a:r>
            <a:r>
              <a:rPr dirty="0" err="1"/>
              <a:t>Desenvolvimento</a:t>
            </a:r>
            <a:r>
              <a:rPr dirty="0"/>
              <a:t> de </a:t>
            </a:r>
            <a:r>
              <a:rPr dirty="0" err="1"/>
              <a:t>uma</a:t>
            </a:r>
            <a:r>
              <a:rPr dirty="0"/>
              <a:t> </a:t>
            </a:r>
            <a:r>
              <a:rPr dirty="0" err="1"/>
              <a:t>cadeia</a:t>
            </a:r>
            <a:r>
              <a:rPr dirty="0"/>
              <a:t> de </a:t>
            </a:r>
            <a:r>
              <a:rPr dirty="0" err="1"/>
              <a:t>proteína</a:t>
            </a:r>
            <a:r>
              <a:rPr dirty="0"/>
              <a:t> </a:t>
            </a:r>
            <a:r>
              <a:rPr dirty="0" err="1"/>
              <a:t>sustentável</a:t>
            </a:r>
            <a:r>
              <a:rPr dirty="0"/>
              <a:t>.</a:t>
            </a:r>
          </a:p>
          <a:p>
            <a:pPr>
              <a:spcAft>
                <a:spcPts val="500"/>
              </a:spcAft>
              <a:defRPr sz="960">
                <a:solidFill>
                  <a:srgbClr val="223031"/>
                </a:solidFill>
                <a:latin typeface="DejaVu Sans"/>
              </a:defRPr>
            </a:pPr>
            <a:r>
              <a:rPr dirty="0"/>
              <a:t>• </a:t>
            </a:r>
            <a:r>
              <a:rPr dirty="0" err="1"/>
              <a:t>Valorização</a:t>
            </a:r>
            <a:r>
              <a:rPr dirty="0"/>
              <a:t> de </a:t>
            </a:r>
            <a:r>
              <a:rPr dirty="0" err="1"/>
              <a:t>resíduos</a:t>
            </a:r>
            <a:r>
              <a:rPr dirty="0"/>
              <a:t> e </a:t>
            </a:r>
            <a:r>
              <a:rPr dirty="0" err="1"/>
              <a:t>subprodutos</a:t>
            </a:r>
            <a:r>
              <a:rPr dirty="0"/>
              <a:t>.</a:t>
            </a:r>
          </a:p>
          <a:p>
            <a:pPr>
              <a:spcAft>
                <a:spcPts val="500"/>
              </a:spcAft>
              <a:defRPr sz="960">
                <a:solidFill>
                  <a:srgbClr val="223031"/>
                </a:solidFill>
                <a:latin typeface="DejaVu Sans"/>
              </a:defRPr>
            </a:pPr>
            <a:r>
              <a:rPr dirty="0"/>
              <a:t>• </a:t>
            </a:r>
            <a:r>
              <a:rPr dirty="0" err="1"/>
              <a:t>Reforço</a:t>
            </a:r>
            <a:r>
              <a:rPr dirty="0"/>
              <a:t> da </a:t>
            </a:r>
            <a:r>
              <a:rPr dirty="0" err="1"/>
              <a:t>resiliência</a:t>
            </a:r>
            <a:r>
              <a:rPr dirty="0"/>
              <a:t> </a:t>
            </a:r>
            <a:r>
              <a:rPr dirty="0" err="1"/>
              <a:t>hídrica</a:t>
            </a:r>
            <a:r>
              <a:rPr dirty="0"/>
              <a:t> e </a:t>
            </a:r>
            <a:r>
              <a:rPr dirty="0" err="1"/>
              <a:t>energética</a:t>
            </a:r>
            <a:r>
              <a:rPr dirty="0"/>
              <a:t>.</a:t>
            </a:r>
          </a:p>
          <a:p>
            <a:pPr>
              <a:spcAft>
                <a:spcPts val="500"/>
              </a:spcAft>
              <a:defRPr sz="960">
                <a:solidFill>
                  <a:srgbClr val="223031"/>
                </a:solidFill>
                <a:latin typeface="DejaVu Sans"/>
              </a:defRPr>
            </a:pPr>
            <a:r>
              <a:rPr dirty="0"/>
              <a:t>• </a:t>
            </a:r>
            <a:r>
              <a:rPr dirty="0" err="1"/>
              <a:t>Desenvolvimento</a:t>
            </a:r>
            <a:r>
              <a:rPr dirty="0"/>
              <a:t> de turismo </a:t>
            </a:r>
            <a:r>
              <a:rPr dirty="0" err="1"/>
              <a:t>sustentável</a:t>
            </a:r>
            <a:r>
              <a:rPr dirty="0"/>
              <a:t>.</a:t>
            </a:r>
          </a:p>
          <a:p>
            <a:pPr>
              <a:spcAft>
                <a:spcPts val="500"/>
              </a:spcAft>
              <a:defRPr sz="960">
                <a:solidFill>
                  <a:srgbClr val="223031"/>
                </a:solidFill>
                <a:latin typeface="DejaVu Sans"/>
              </a:defRPr>
            </a:pPr>
            <a:r>
              <a:rPr dirty="0"/>
              <a:t>• </a:t>
            </a:r>
            <a:r>
              <a:rPr dirty="0" err="1"/>
              <a:t>Criação</a:t>
            </a:r>
            <a:r>
              <a:rPr dirty="0"/>
              <a:t> de </a:t>
            </a:r>
            <a:r>
              <a:rPr dirty="0" err="1"/>
              <a:t>competências</a:t>
            </a:r>
            <a:r>
              <a:rPr dirty="0"/>
              <a:t> </a:t>
            </a:r>
            <a:r>
              <a:rPr dirty="0" err="1"/>
              <a:t>técnicas</a:t>
            </a:r>
            <a:r>
              <a:rPr dirty="0"/>
              <a:t> e </a:t>
            </a:r>
            <a:r>
              <a:rPr dirty="0" err="1"/>
              <a:t>conhecimento</a:t>
            </a:r>
            <a:r>
              <a:rPr dirty="0"/>
              <a:t> </a:t>
            </a:r>
            <a:r>
              <a:rPr dirty="0" err="1"/>
              <a:t>especializado</a:t>
            </a:r>
            <a:r>
              <a:rPr dirty="0"/>
              <a:t>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480560" y="7543800"/>
            <a:ext cx="2450592" cy="1508760"/>
          </a:xfrm>
          <a:prstGeom prst="rect">
            <a:avLst/>
          </a:prstGeom>
          <a:solidFill>
            <a:srgbClr val="F6F8F7"/>
          </a:solidFill>
          <a:ln w="8890">
            <a:solidFill>
              <a:srgbClr val="CFDA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480560" y="8161019"/>
            <a:ext cx="2450592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00" b="1" dirty="0" err="1">
                <a:solidFill>
                  <a:srgbClr val="5B6565"/>
                </a:solidFill>
                <a:latin typeface="DejaVu Sans"/>
              </a:rPr>
              <a:t>FOTOGRAFIA</a:t>
            </a:r>
            <a:r>
              <a:rPr sz="800" b="1" dirty="0">
                <a:solidFill>
                  <a:srgbClr val="5B6565"/>
                </a:solidFill>
                <a:latin typeface="DejaVu Sans"/>
              </a:rPr>
              <a:t> / IMPACTO TERRITORIAL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10314432"/>
            <a:ext cx="5943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50" b="0">
                <a:solidFill>
                  <a:srgbClr val="5B6565"/>
                </a:solidFill>
                <a:latin typeface="DejaVu Sans"/>
              </a:rPr>
              <a:t>PORTUGAL SUSTAINABLE LIVING FUND — Preliminary Investment Memorandum — Confidential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03720" y="10314432"/>
            <a:ext cx="2743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50" b="0">
                <a:solidFill>
                  <a:srgbClr val="5B6565"/>
                </a:solidFill>
                <a:latin typeface="DejaVu Sans"/>
              </a:rPr>
              <a:t>10</a:t>
            </a:r>
          </a:p>
        </p:txBody>
      </p:sp>
      <p:pic>
        <p:nvPicPr>
          <p:cNvPr id="26" name="Imagem 25" descr="Image of a graph lightbox">
            <a:extLst>
              <a:ext uri="{FF2B5EF4-FFF2-40B4-BE49-F238E27FC236}">
                <a16:creationId xmlns:a16="http://schemas.microsoft.com/office/drawing/2014/main" id="{2A52281D-8F41-E294-5884-449C565E42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1" y="6213956"/>
            <a:ext cx="4472940" cy="399684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1792" y="566928"/>
            <a:ext cx="63093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93E42"/>
                </a:solidFill>
                <a:latin typeface="DejaVu Sans"/>
              </a:rPr>
              <a:t>10 | ESTRUTURA, GOVERNANCE E ARI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60120"/>
            <a:ext cx="6309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>
                <a:solidFill>
                  <a:srgbClr val="223031"/>
                </a:solidFill>
                <a:latin typeface="DejaVu Sans"/>
              </a:rPr>
              <a:t>Uma estrutura desenhada para separar capital, ativos e operações.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1476" y="1645920"/>
            <a:ext cx="2124836" cy="1508760"/>
          </a:xfrm>
          <a:prstGeom prst="roundRect">
            <a:avLst/>
          </a:prstGeom>
          <a:solidFill>
            <a:srgbClr val="EEF3F2"/>
          </a:solidFill>
          <a:ln w="8890">
            <a:solidFill>
              <a:srgbClr val="CFDA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58952" y="1847088"/>
            <a:ext cx="16002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1">
                <a:solidFill>
                  <a:srgbClr val="193E42"/>
                </a:solidFill>
                <a:latin typeface="DejaVu Sans"/>
              </a:rPr>
              <a:t>CAPITAL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199" y="2267712"/>
            <a:ext cx="1993393" cy="60324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30" b="1" dirty="0">
                <a:solidFill>
                  <a:srgbClr val="223031"/>
                </a:solidFill>
                <a:latin typeface="DejaVu Sans"/>
              </a:rPr>
              <a:t>Portugal Sustainable Living Fund
8 </a:t>
            </a:r>
            <a:r>
              <a:rPr sz="830" b="1" dirty="0" err="1">
                <a:solidFill>
                  <a:srgbClr val="223031"/>
                </a:solidFill>
                <a:latin typeface="DejaVu Sans"/>
              </a:rPr>
              <a:t>investidores</a:t>
            </a:r>
            <a:r>
              <a:rPr sz="830" b="1" dirty="0">
                <a:solidFill>
                  <a:srgbClr val="223031"/>
                </a:solidFill>
                <a:latin typeface="DejaVu Sans"/>
              </a:rPr>
              <a:t> + €2,5 M de capital </a:t>
            </a:r>
            <a:r>
              <a:rPr sz="830" b="1" dirty="0" err="1">
                <a:solidFill>
                  <a:srgbClr val="223031"/>
                </a:solidFill>
                <a:latin typeface="DejaVu Sans"/>
              </a:rPr>
              <a:t>próprio</a:t>
            </a:r>
            <a:endParaRPr sz="830" b="1" dirty="0">
              <a:solidFill>
                <a:srgbClr val="223031"/>
              </a:solidFill>
              <a:latin typeface="DejaVu San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697480" y="1645920"/>
            <a:ext cx="1874519" cy="1508760"/>
          </a:xfrm>
          <a:prstGeom prst="roundRect">
            <a:avLst/>
          </a:prstGeom>
          <a:solidFill>
            <a:srgbClr val="EEF3F2"/>
          </a:solidFill>
          <a:ln w="8890">
            <a:solidFill>
              <a:srgbClr val="CFDA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834640" y="1847088"/>
            <a:ext cx="16002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1">
                <a:solidFill>
                  <a:srgbClr val="193E42"/>
                </a:solidFill>
                <a:latin typeface="DejaVu Sans"/>
              </a:rPr>
              <a:t>ATIVOS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34640" y="2267712"/>
            <a:ext cx="16002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30" b="1" dirty="0">
                <a:solidFill>
                  <a:srgbClr val="223031"/>
                </a:solidFill>
                <a:latin typeface="DejaVu Sans"/>
              </a:rPr>
              <a:t>Proença-a-Nova Living
</a:t>
            </a:r>
            <a:r>
              <a:rPr sz="830" b="1" dirty="0" err="1">
                <a:solidFill>
                  <a:srgbClr val="223031"/>
                </a:solidFill>
                <a:latin typeface="DejaVu Sans"/>
              </a:rPr>
              <a:t>Terrenos</a:t>
            </a:r>
            <a:r>
              <a:rPr sz="830" b="1" dirty="0">
                <a:solidFill>
                  <a:srgbClr val="223031"/>
                </a:solidFill>
                <a:latin typeface="DejaVu Sans"/>
              </a:rPr>
              <a:t> • </a:t>
            </a:r>
            <a:r>
              <a:rPr sz="830" b="1" dirty="0" err="1">
                <a:solidFill>
                  <a:srgbClr val="223031"/>
                </a:solidFill>
                <a:latin typeface="DejaVu Sans"/>
              </a:rPr>
              <a:t>edifícios</a:t>
            </a:r>
            <a:r>
              <a:rPr sz="830" b="1" dirty="0">
                <a:solidFill>
                  <a:srgbClr val="223031"/>
                </a:solidFill>
                <a:latin typeface="DejaVu Sans"/>
              </a:rPr>
              <a:t> • </a:t>
            </a:r>
            <a:r>
              <a:rPr sz="830" b="1" dirty="0" err="1">
                <a:solidFill>
                  <a:srgbClr val="223031"/>
                </a:solidFill>
                <a:latin typeface="DejaVu Sans"/>
              </a:rPr>
              <a:t>infraestruturas</a:t>
            </a:r>
            <a:endParaRPr sz="830" b="1" dirty="0">
              <a:solidFill>
                <a:srgbClr val="223031"/>
              </a:solidFill>
              <a:latin typeface="DejaVu San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773168" y="1645920"/>
            <a:ext cx="1874519" cy="1508760"/>
          </a:xfrm>
          <a:prstGeom prst="roundRect">
            <a:avLst/>
          </a:prstGeom>
          <a:solidFill>
            <a:srgbClr val="EEF3F2"/>
          </a:solidFill>
          <a:ln w="8890">
            <a:solidFill>
              <a:srgbClr val="CFDA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910328" y="1847088"/>
            <a:ext cx="16002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1">
                <a:solidFill>
                  <a:srgbClr val="193E42"/>
                </a:solidFill>
                <a:latin typeface="DejaVu Sans"/>
              </a:rPr>
              <a:t>OPERAÇÕES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0328" y="2267712"/>
            <a:ext cx="16002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30" b="1" dirty="0">
                <a:solidFill>
                  <a:srgbClr val="223031"/>
                </a:solidFill>
                <a:latin typeface="DejaVu Sans"/>
              </a:rPr>
              <a:t>Dunas • </a:t>
            </a:r>
            <a:r>
              <a:rPr sz="830" b="1" dirty="0" err="1">
                <a:solidFill>
                  <a:srgbClr val="223031"/>
                </a:solidFill>
                <a:latin typeface="DejaVu Sans"/>
              </a:rPr>
              <a:t>Epígrafe</a:t>
            </a:r>
            <a:r>
              <a:rPr sz="830" b="1" dirty="0">
                <a:solidFill>
                  <a:srgbClr val="223031"/>
                </a:solidFill>
                <a:latin typeface="DejaVu Sans"/>
              </a:rPr>
              <a:t> • </a:t>
            </a:r>
            <a:r>
              <a:rPr sz="830" b="1" dirty="0" err="1">
                <a:solidFill>
                  <a:srgbClr val="223031"/>
                </a:solidFill>
                <a:latin typeface="DejaVu Sans"/>
              </a:rPr>
              <a:t>Mestria</a:t>
            </a:r>
            <a:r>
              <a:rPr sz="830" b="1" dirty="0">
                <a:solidFill>
                  <a:srgbClr val="223031"/>
                </a:solidFill>
                <a:latin typeface="DejaVu Sans"/>
              </a:rPr>
              <a:t> • Dias &amp; Dias
</a:t>
            </a:r>
            <a:r>
              <a:rPr sz="830" b="1" dirty="0" err="1">
                <a:solidFill>
                  <a:srgbClr val="223031"/>
                </a:solidFill>
                <a:latin typeface="DejaVu Sans"/>
              </a:rPr>
              <a:t>Produção</a:t>
            </a:r>
            <a:r>
              <a:rPr sz="830" b="1" dirty="0">
                <a:solidFill>
                  <a:srgbClr val="223031"/>
                </a:solidFill>
                <a:latin typeface="DejaVu Sans"/>
              </a:rPr>
              <a:t> • </a:t>
            </a:r>
            <a:r>
              <a:rPr sz="830" b="1" dirty="0" err="1">
                <a:solidFill>
                  <a:srgbClr val="223031"/>
                </a:solidFill>
                <a:latin typeface="DejaVu Sans"/>
              </a:rPr>
              <a:t>serviços</a:t>
            </a:r>
            <a:r>
              <a:rPr sz="830" b="1" dirty="0">
                <a:solidFill>
                  <a:srgbClr val="223031"/>
                </a:solidFill>
                <a:latin typeface="DejaVu Sans"/>
              </a:rPr>
              <a:t> • turismo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792" y="3703320"/>
            <a:ext cx="1828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93E42"/>
                </a:solidFill>
                <a:latin typeface="DejaVu Sans"/>
              </a:rPr>
              <a:t>Governance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1792" y="4096512"/>
            <a:ext cx="630936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19" b="0">
                <a:solidFill>
                  <a:srgbClr val="223031"/>
                </a:solidFill>
                <a:latin typeface="DejaVu Sans"/>
              </a:rPr>
              <a:t>O veículo de investimento deverá assegurar uma governação profissional, regras claras de alocação de capital, acompanhamento da execução, reporting aos investidores e mecanismos de controlo adequados à natureza do investimento.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1792" y="5257800"/>
            <a:ext cx="51206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93E42"/>
                </a:solidFill>
                <a:latin typeface="DejaVu Sans"/>
              </a:rPr>
              <a:t>Autorização de Residência para Investimento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1792" y="5650992"/>
            <a:ext cx="63093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19" b="0">
                <a:solidFill>
                  <a:srgbClr val="223031"/>
                </a:solidFill>
                <a:latin typeface="DejaVu Sans"/>
              </a:rPr>
              <a:t>A estrutura foi desenvolvida considerando a possibilidade de participação de investidores internacionais interessados em ARI. A modalidade concreta, os requisitos legais, a documentação e a elegibilidade de cada subscrição serão validados previamente pelos assessores jurídicos e pelas entidades competentes.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1792" y="7086600"/>
            <a:ext cx="6309360" cy="1143000"/>
          </a:xfrm>
          <a:prstGeom prst="rect">
            <a:avLst/>
          </a:prstGeom>
          <a:solidFill>
            <a:srgbClr val="EEF3F2"/>
          </a:solidFill>
          <a:ln w="8890">
            <a:solidFill>
              <a:srgbClr val="CFDA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22960" y="7360920"/>
            <a:ext cx="58978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30" b="1">
                <a:solidFill>
                  <a:srgbClr val="193E42"/>
                </a:solidFill>
                <a:latin typeface="DejaVu Sans"/>
              </a:rPr>
              <a:t>Este memorando é uma apresentação preliminar e não constitui uma oferta pública, garantia de rentabilidade ou garantia de concessão de autorização de residência.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10314432"/>
            <a:ext cx="5943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50" b="0">
                <a:solidFill>
                  <a:srgbClr val="5B6565"/>
                </a:solidFill>
                <a:latin typeface="DejaVu Sans"/>
              </a:rPr>
              <a:t>PORTUGAL SUSTAINABLE LIVING FUND — Preliminary Investment Memorandum — Confidential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03720" y="10314432"/>
            <a:ext cx="2743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50" b="0">
                <a:solidFill>
                  <a:srgbClr val="5B6565"/>
                </a:solidFill>
                <a:latin typeface="DejaVu Sans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562088" cy="10689336"/>
          </a:xfrm>
          <a:prstGeom prst="rect">
            <a:avLst/>
          </a:prstGeom>
          <a:solidFill>
            <a:srgbClr val="FFFFFF"/>
          </a:solidFill>
          <a:ln w="889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21792" y="566928"/>
            <a:ext cx="63093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93E42"/>
                </a:solidFill>
                <a:latin typeface="DejaVu Sans"/>
              </a:rPr>
              <a:t>11 | A VISÃO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234440"/>
            <a:ext cx="63093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93E42"/>
                </a:solidFill>
                <a:latin typeface="DejaVu Sans"/>
              </a:rPr>
              <a:t>PORTUGAL SUSTAINABLE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1664208"/>
            <a:ext cx="63093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 dirty="0">
                <a:solidFill>
                  <a:srgbClr val="193E42"/>
                </a:solidFill>
                <a:latin typeface="DejaVu Sans"/>
              </a:rPr>
              <a:t>TERRITORY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2336293"/>
            <a:ext cx="63093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 dirty="0" err="1">
                <a:solidFill>
                  <a:srgbClr val="223031"/>
                </a:solidFill>
                <a:latin typeface="DejaVu Sans"/>
              </a:rPr>
              <a:t>Transformar</a:t>
            </a:r>
            <a:r>
              <a:rPr sz="1200" b="1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200" b="1" dirty="0" err="1">
                <a:solidFill>
                  <a:srgbClr val="223031"/>
                </a:solidFill>
                <a:latin typeface="DejaVu Sans"/>
              </a:rPr>
              <a:t>território</a:t>
            </a:r>
            <a:r>
              <a:rPr sz="1200" b="1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200" b="1" dirty="0" err="1">
                <a:solidFill>
                  <a:srgbClr val="223031"/>
                </a:solidFill>
                <a:latin typeface="DejaVu Sans"/>
              </a:rPr>
              <a:t>em</a:t>
            </a:r>
            <a:r>
              <a:rPr sz="1200" b="1" dirty="0">
                <a:solidFill>
                  <a:srgbClr val="223031"/>
                </a:solidFill>
                <a:latin typeface="DejaVu Sans"/>
              </a:rPr>
              <a:t> valor </a:t>
            </a:r>
            <a:r>
              <a:rPr sz="1200" b="1" dirty="0" err="1">
                <a:solidFill>
                  <a:srgbClr val="223031"/>
                </a:solidFill>
                <a:latin typeface="DejaVu Sans"/>
              </a:rPr>
              <a:t>económico</a:t>
            </a:r>
            <a:r>
              <a:rPr sz="1200" b="1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200" b="1" dirty="0" err="1">
                <a:solidFill>
                  <a:srgbClr val="223031"/>
                </a:solidFill>
                <a:latin typeface="DejaVu Sans"/>
              </a:rPr>
              <a:t>sustentável</a:t>
            </a:r>
            <a:r>
              <a:rPr sz="1200" b="1" dirty="0">
                <a:solidFill>
                  <a:srgbClr val="223031"/>
                </a:solidFill>
                <a:latin typeface="DejaVu Sans"/>
              </a:rPr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" y="2971800"/>
            <a:ext cx="1874519" cy="1874519"/>
          </a:xfrm>
          <a:prstGeom prst="roundRect">
            <a:avLst/>
          </a:prstGeom>
          <a:solidFill>
            <a:srgbClr val="EEF3F2"/>
          </a:solidFill>
          <a:ln w="8890">
            <a:solidFill>
              <a:srgbClr val="CFDA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58952" y="3182112"/>
            <a:ext cx="16002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1">
                <a:solidFill>
                  <a:srgbClr val="193E42"/>
                </a:solidFill>
                <a:latin typeface="DejaVu Sans"/>
              </a:rPr>
              <a:t>CAPITAL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3639312"/>
            <a:ext cx="160020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223031"/>
                </a:solidFill>
                <a:latin typeface="DejaVu Sans"/>
              </a:rPr>
              <a:t>€6.500.000+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8952" y="4251960"/>
            <a:ext cx="16002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750" b="0">
                <a:solidFill>
                  <a:srgbClr val="5B6565"/>
                </a:solidFill>
                <a:latin typeface="DejaVu Sans"/>
              </a:rPr>
              <a:t>8 investidores + promotores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697480" y="2971800"/>
            <a:ext cx="1874519" cy="1874519"/>
          </a:xfrm>
          <a:prstGeom prst="roundRect">
            <a:avLst/>
          </a:prstGeom>
          <a:solidFill>
            <a:srgbClr val="EEF3F2"/>
          </a:solidFill>
          <a:ln w="8890">
            <a:solidFill>
              <a:srgbClr val="CFDA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834640" y="3182112"/>
            <a:ext cx="16002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1">
                <a:solidFill>
                  <a:srgbClr val="193E42"/>
                </a:solidFill>
                <a:latin typeface="DejaVu Sans"/>
              </a:rPr>
              <a:t>TERRITÓRIO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34640" y="3639312"/>
            <a:ext cx="160020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223031"/>
                </a:solidFill>
                <a:latin typeface="DejaVu Sans"/>
              </a:rPr>
              <a:t>Ativos reais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34640" y="4251960"/>
            <a:ext cx="16002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750" b="0">
                <a:solidFill>
                  <a:srgbClr val="5B6565"/>
                </a:solidFill>
                <a:latin typeface="DejaVu Sans"/>
              </a:rPr>
              <a:t>Terrenos • edifícios • infraestruturas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773168" y="2971800"/>
            <a:ext cx="1874519" cy="1874519"/>
          </a:xfrm>
          <a:prstGeom prst="roundRect">
            <a:avLst/>
          </a:prstGeom>
          <a:solidFill>
            <a:srgbClr val="EEF3F2"/>
          </a:solidFill>
          <a:ln w="8890">
            <a:solidFill>
              <a:srgbClr val="CFDA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910328" y="3182112"/>
            <a:ext cx="16002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1">
                <a:solidFill>
                  <a:srgbClr val="193E42"/>
                </a:solidFill>
                <a:latin typeface="DejaVu Sans"/>
              </a:rPr>
              <a:t>PRODUÇÃO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10328" y="3639312"/>
            <a:ext cx="160020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223031"/>
                </a:solidFill>
                <a:latin typeface="DejaVu Sans"/>
              </a:rPr>
              <a:t>Proteína sustentável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10328" y="4251960"/>
            <a:ext cx="16002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750" b="0">
                <a:solidFill>
                  <a:srgbClr val="5B6565"/>
                </a:solidFill>
                <a:latin typeface="DejaVu Sans"/>
              </a:rPr>
              <a:t>Tenebrio • genética • transformação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1792" y="6240779"/>
            <a:ext cx="63093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00" b="1">
                <a:solidFill>
                  <a:srgbClr val="5B6565"/>
                </a:solidFill>
                <a:latin typeface="DejaVu Sans"/>
              </a:rPr>
              <a:t>FOTOGRAFIA PRINCIPAL DO TERRITÓRIO / PROJETO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7678" y="8194345"/>
            <a:ext cx="6309359" cy="6001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 dirty="0">
                <a:solidFill>
                  <a:srgbClr val="223031"/>
                </a:solidFill>
                <a:latin typeface="DejaVu Sans"/>
              </a:rPr>
              <a:t>O </a:t>
            </a:r>
            <a:r>
              <a:rPr sz="1100" b="1" dirty="0" err="1">
                <a:solidFill>
                  <a:srgbClr val="223031"/>
                </a:solidFill>
                <a:latin typeface="DejaVu Sans"/>
              </a:rPr>
              <a:t>objetivo</a:t>
            </a:r>
            <a:r>
              <a:rPr sz="1100" b="1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100" b="1" dirty="0" err="1">
                <a:solidFill>
                  <a:srgbClr val="223031"/>
                </a:solidFill>
                <a:latin typeface="DejaVu Sans"/>
              </a:rPr>
              <a:t>não</a:t>
            </a:r>
            <a:r>
              <a:rPr sz="1100" b="1" dirty="0">
                <a:solidFill>
                  <a:srgbClr val="223031"/>
                </a:solidFill>
                <a:latin typeface="DejaVu Sans"/>
              </a:rPr>
              <a:t> é </a:t>
            </a:r>
            <a:r>
              <a:rPr sz="1100" b="1" dirty="0" err="1">
                <a:solidFill>
                  <a:srgbClr val="223031"/>
                </a:solidFill>
                <a:latin typeface="DejaVu Sans"/>
              </a:rPr>
              <a:t>criar</a:t>
            </a:r>
            <a:r>
              <a:rPr sz="1100" b="1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100" b="1" dirty="0" err="1">
                <a:solidFill>
                  <a:srgbClr val="223031"/>
                </a:solidFill>
                <a:latin typeface="DejaVu Sans"/>
              </a:rPr>
              <a:t>apenas</a:t>
            </a:r>
            <a:r>
              <a:rPr sz="1100" b="1" dirty="0">
                <a:solidFill>
                  <a:srgbClr val="223031"/>
                </a:solidFill>
                <a:latin typeface="DejaVu Sans"/>
              </a:rPr>
              <a:t> um conjunto de </a:t>
            </a:r>
            <a:r>
              <a:rPr sz="1100" b="1" dirty="0" err="1">
                <a:solidFill>
                  <a:srgbClr val="223031"/>
                </a:solidFill>
                <a:latin typeface="DejaVu Sans"/>
              </a:rPr>
              <a:t>empresas</a:t>
            </a:r>
            <a:r>
              <a:rPr sz="1100" b="1" dirty="0">
                <a:solidFill>
                  <a:srgbClr val="223031"/>
                </a:solidFill>
                <a:latin typeface="DejaVu Sans"/>
              </a:rPr>
              <a:t>. É </a:t>
            </a:r>
            <a:r>
              <a:rPr sz="1100" b="1" dirty="0" err="1">
                <a:solidFill>
                  <a:srgbClr val="223031"/>
                </a:solidFill>
                <a:latin typeface="DejaVu Sans"/>
              </a:rPr>
              <a:t>construir</a:t>
            </a:r>
            <a:r>
              <a:rPr sz="1100" b="1" dirty="0">
                <a:solidFill>
                  <a:srgbClr val="223031"/>
                </a:solidFill>
                <a:latin typeface="DejaVu Sans"/>
              </a:rPr>
              <a:t> um </a:t>
            </a:r>
            <a:r>
              <a:rPr sz="1100" b="1" dirty="0" err="1">
                <a:solidFill>
                  <a:srgbClr val="223031"/>
                </a:solidFill>
                <a:latin typeface="DejaVu Sans"/>
              </a:rPr>
              <a:t>modelo</a:t>
            </a:r>
            <a:r>
              <a:rPr sz="1100" b="1" dirty="0">
                <a:solidFill>
                  <a:srgbClr val="223031"/>
                </a:solidFill>
                <a:latin typeface="DejaVu Sans"/>
              </a:rPr>
              <a:t> </a:t>
            </a:r>
            <a:r>
              <a:rPr sz="1100" b="1" dirty="0" err="1">
                <a:solidFill>
                  <a:srgbClr val="223031"/>
                </a:solidFill>
                <a:latin typeface="DejaVu Sans"/>
              </a:rPr>
              <a:t>integrado</a:t>
            </a:r>
            <a:r>
              <a:rPr sz="1100" b="1" dirty="0">
                <a:solidFill>
                  <a:srgbClr val="223031"/>
                </a:solidFill>
                <a:latin typeface="DejaVu Sans"/>
              </a:rPr>
              <a:t> e </a:t>
            </a:r>
            <a:r>
              <a:rPr sz="1100" b="1" dirty="0" err="1">
                <a:solidFill>
                  <a:srgbClr val="223031"/>
                </a:solidFill>
                <a:latin typeface="DejaVu Sans"/>
              </a:rPr>
              <a:t>replicável</a:t>
            </a:r>
            <a:r>
              <a:rPr sz="1100" b="1" dirty="0">
                <a:solidFill>
                  <a:srgbClr val="223031"/>
                </a:solidFill>
                <a:latin typeface="DejaVu Sans"/>
              </a:rPr>
              <a:t> de </a:t>
            </a:r>
            <a:r>
              <a:rPr sz="1100" b="1" dirty="0" err="1">
                <a:solidFill>
                  <a:srgbClr val="223031"/>
                </a:solidFill>
                <a:latin typeface="DejaVu Sans"/>
              </a:rPr>
              <a:t>desenvolvimento</a:t>
            </a:r>
            <a:r>
              <a:rPr sz="1100" b="1" dirty="0">
                <a:solidFill>
                  <a:srgbClr val="223031"/>
                </a:solidFill>
                <a:latin typeface="DejaVu Sans"/>
              </a:rPr>
              <a:t> rural, </a:t>
            </a:r>
            <a:r>
              <a:rPr sz="1100" b="1" dirty="0" err="1">
                <a:solidFill>
                  <a:srgbClr val="223031"/>
                </a:solidFill>
                <a:latin typeface="DejaVu Sans"/>
              </a:rPr>
              <a:t>capaz</a:t>
            </a:r>
            <a:r>
              <a:rPr sz="1100" b="1" dirty="0">
                <a:solidFill>
                  <a:srgbClr val="223031"/>
                </a:solidFill>
                <a:latin typeface="DejaVu Sans"/>
              </a:rPr>
              <a:t> de </a:t>
            </a:r>
            <a:r>
              <a:rPr sz="1100" b="1" dirty="0" err="1">
                <a:solidFill>
                  <a:srgbClr val="223031"/>
                </a:solidFill>
                <a:latin typeface="DejaVu Sans"/>
              </a:rPr>
              <a:t>combinar</a:t>
            </a:r>
            <a:r>
              <a:rPr sz="1100" b="1" dirty="0">
                <a:solidFill>
                  <a:srgbClr val="223031"/>
                </a:solidFill>
                <a:latin typeface="DejaVu Sans"/>
              </a:rPr>
              <a:t> capital, </a:t>
            </a:r>
            <a:r>
              <a:rPr sz="1100" b="1" dirty="0" err="1">
                <a:solidFill>
                  <a:srgbClr val="223031"/>
                </a:solidFill>
                <a:latin typeface="DejaVu Sans"/>
              </a:rPr>
              <a:t>território</a:t>
            </a:r>
            <a:r>
              <a:rPr sz="1100" b="1" dirty="0">
                <a:solidFill>
                  <a:srgbClr val="223031"/>
                </a:solidFill>
                <a:latin typeface="DejaVu Sans"/>
              </a:rPr>
              <a:t>, </a:t>
            </a:r>
            <a:r>
              <a:rPr sz="1100" b="1" dirty="0" err="1">
                <a:solidFill>
                  <a:srgbClr val="223031"/>
                </a:solidFill>
                <a:latin typeface="DejaVu Sans"/>
              </a:rPr>
              <a:t>tecnologia</a:t>
            </a:r>
            <a:r>
              <a:rPr sz="1100" b="1" dirty="0">
                <a:solidFill>
                  <a:srgbClr val="223031"/>
                </a:solidFill>
                <a:latin typeface="DejaVu Sans"/>
              </a:rPr>
              <a:t>, </a:t>
            </a:r>
            <a:r>
              <a:rPr sz="1100" b="1" dirty="0" err="1">
                <a:solidFill>
                  <a:srgbClr val="223031"/>
                </a:solidFill>
                <a:latin typeface="DejaVu Sans"/>
              </a:rPr>
              <a:t>produção</a:t>
            </a:r>
            <a:r>
              <a:rPr sz="1100" b="1" dirty="0">
                <a:solidFill>
                  <a:srgbClr val="223031"/>
                </a:solidFill>
                <a:latin typeface="DejaVu Sans"/>
              </a:rPr>
              <a:t>, turismo, </a:t>
            </a:r>
            <a:r>
              <a:rPr sz="1100" b="1" dirty="0" err="1">
                <a:solidFill>
                  <a:srgbClr val="223031"/>
                </a:solidFill>
                <a:latin typeface="DejaVu Sans"/>
              </a:rPr>
              <a:t>sustentabilidade</a:t>
            </a:r>
            <a:r>
              <a:rPr sz="1100" b="1" dirty="0">
                <a:solidFill>
                  <a:srgbClr val="223031"/>
                </a:solidFill>
                <a:latin typeface="DejaVu Sans"/>
              </a:rPr>
              <a:t> e </a:t>
            </a:r>
            <a:r>
              <a:rPr sz="1100" b="1" dirty="0" err="1">
                <a:solidFill>
                  <a:srgbClr val="223031"/>
                </a:solidFill>
                <a:latin typeface="DejaVu Sans"/>
              </a:rPr>
              <a:t>emprego</a:t>
            </a:r>
            <a:r>
              <a:rPr sz="1100" b="1" dirty="0">
                <a:solidFill>
                  <a:srgbClr val="223031"/>
                </a:solidFill>
                <a:latin typeface="DejaVu Sans"/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0" y="9189720"/>
            <a:ext cx="630936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 dirty="0" err="1">
                <a:solidFill>
                  <a:srgbClr val="193E42"/>
                </a:solidFill>
                <a:latin typeface="DejaVu Sans"/>
              </a:rPr>
              <a:t>Investir</a:t>
            </a:r>
            <a:r>
              <a:rPr sz="1300" b="1" dirty="0">
                <a:solidFill>
                  <a:srgbClr val="193E42"/>
                </a:solidFill>
                <a:latin typeface="DejaVu Sans"/>
              </a:rPr>
              <a:t> num </a:t>
            </a:r>
            <a:r>
              <a:rPr sz="1300" b="1" dirty="0" err="1">
                <a:solidFill>
                  <a:srgbClr val="193E42"/>
                </a:solidFill>
                <a:latin typeface="DejaVu Sans"/>
              </a:rPr>
              <a:t>território</a:t>
            </a:r>
            <a:r>
              <a:rPr sz="1300" b="1" dirty="0">
                <a:solidFill>
                  <a:srgbClr val="193E42"/>
                </a:solidFill>
                <a:latin typeface="DejaVu Sans"/>
              </a:rPr>
              <a:t>.
</a:t>
            </a:r>
            <a:r>
              <a:rPr sz="1300" b="1" dirty="0" err="1">
                <a:solidFill>
                  <a:srgbClr val="193E42"/>
                </a:solidFill>
                <a:latin typeface="DejaVu Sans"/>
              </a:rPr>
              <a:t>Desenvolver</a:t>
            </a:r>
            <a:r>
              <a:rPr sz="1300" b="1" dirty="0">
                <a:solidFill>
                  <a:srgbClr val="193E42"/>
                </a:solidFill>
                <a:latin typeface="DejaVu Sans"/>
              </a:rPr>
              <a:t> </a:t>
            </a:r>
            <a:r>
              <a:rPr sz="1300" b="1" dirty="0" err="1">
                <a:solidFill>
                  <a:srgbClr val="193E42"/>
                </a:solidFill>
                <a:latin typeface="DejaVu Sans"/>
              </a:rPr>
              <a:t>empresas</a:t>
            </a:r>
            <a:r>
              <a:rPr sz="1300" b="1" dirty="0">
                <a:solidFill>
                  <a:srgbClr val="193E42"/>
                </a:solidFill>
                <a:latin typeface="DejaVu Sans"/>
              </a:rPr>
              <a:t>.
</a:t>
            </a:r>
            <a:r>
              <a:rPr sz="1300" b="1" dirty="0" err="1">
                <a:solidFill>
                  <a:srgbClr val="193E42"/>
                </a:solidFill>
                <a:latin typeface="DejaVu Sans"/>
              </a:rPr>
              <a:t>Criar</a:t>
            </a:r>
            <a:r>
              <a:rPr sz="1300" b="1" dirty="0">
                <a:solidFill>
                  <a:srgbClr val="193E42"/>
                </a:solidFill>
                <a:latin typeface="DejaVu Sans"/>
              </a:rPr>
              <a:t> </a:t>
            </a:r>
            <a:r>
              <a:rPr sz="1300" b="1" dirty="0" err="1">
                <a:solidFill>
                  <a:srgbClr val="193E42"/>
                </a:solidFill>
                <a:latin typeface="DejaVu Sans"/>
              </a:rPr>
              <a:t>emprego</a:t>
            </a:r>
            <a:r>
              <a:rPr sz="1300" b="1" dirty="0">
                <a:solidFill>
                  <a:srgbClr val="193E42"/>
                </a:solidFill>
                <a:latin typeface="DejaVu Sans"/>
              </a:rPr>
              <a:t>.
</a:t>
            </a:r>
            <a:r>
              <a:rPr sz="1300" b="1" dirty="0" err="1">
                <a:solidFill>
                  <a:srgbClr val="193E42"/>
                </a:solidFill>
                <a:latin typeface="DejaVu Sans"/>
              </a:rPr>
              <a:t>Construir</a:t>
            </a:r>
            <a:r>
              <a:rPr sz="1300" b="1" dirty="0">
                <a:solidFill>
                  <a:srgbClr val="193E42"/>
                </a:solidFill>
                <a:latin typeface="DejaVu Sans"/>
              </a:rPr>
              <a:t> um </a:t>
            </a:r>
            <a:r>
              <a:rPr sz="1300" b="1" dirty="0" err="1">
                <a:solidFill>
                  <a:srgbClr val="193E42"/>
                </a:solidFill>
                <a:latin typeface="DejaVu Sans"/>
              </a:rPr>
              <a:t>modelo</a:t>
            </a:r>
            <a:r>
              <a:rPr sz="1300" b="1" dirty="0">
                <a:solidFill>
                  <a:srgbClr val="193E42"/>
                </a:solidFill>
                <a:latin typeface="DejaVu Sans"/>
              </a:rPr>
              <a:t> </a:t>
            </a:r>
            <a:r>
              <a:rPr sz="1300" b="1" dirty="0" err="1">
                <a:solidFill>
                  <a:srgbClr val="193E42"/>
                </a:solidFill>
                <a:latin typeface="DejaVu Sans"/>
              </a:rPr>
              <a:t>sustentável</a:t>
            </a:r>
            <a:r>
              <a:rPr sz="1300" b="1" dirty="0">
                <a:solidFill>
                  <a:srgbClr val="193E42"/>
                </a:solidFill>
                <a:latin typeface="DejaVu Sans"/>
              </a:rPr>
              <a:t>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10314432"/>
            <a:ext cx="5943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50" b="0">
                <a:solidFill>
                  <a:srgbClr val="5B6565"/>
                </a:solidFill>
                <a:latin typeface="DejaVu Sans"/>
              </a:rPr>
              <a:t>PORTUGAL SUSTAINABLE LIVING FUND — Preliminary Investment Memorandum — Confidential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03720" y="10314432"/>
            <a:ext cx="2743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50" b="0">
                <a:solidFill>
                  <a:srgbClr val="5B6565"/>
                </a:solidFill>
                <a:latin typeface="DejaVu Sans"/>
              </a:rPr>
              <a:t>12</a:t>
            </a:r>
          </a:p>
        </p:txBody>
      </p:sp>
      <p:pic>
        <p:nvPicPr>
          <p:cNvPr id="25" name="Imagem 24" descr="Proença-a-Nova já identificou mais de 50% da área do concelho">
            <a:extLst>
              <a:ext uri="{FF2B5EF4-FFF2-40B4-BE49-F238E27FC236}">
                <a16:creationId xmlns:a16="http://schemas.microsoft.com/office/drawing/2014/main" id="{0B3208A0-532E-FB35-FF3F-2BE6C3FAB8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674" y="5184646"/>
            <a:ext cx="5516130" cy="26144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1632</Words>
  <Application>Microsoft Office PowerPoint</Application>
  <PresentationFormat>Personalizados</PresentationFormat>
  <Paragraphs>243</Paragraphs>
  <Slides>12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12</vt:i4>
      </vt:variant>
    </vt:vector>
  </HeadingPairs>
  <TitlesOfParts>
    <vt:vector size="16" baseType="lpstr">
      <vt:lpstr>Arial</vt:lpstr>
      <vt:lpstr>Calibri</vt:lpstr>
      <vt:lpstr>DejaVu Sans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Portugal Sustainable Living Fund — Preliminary Investment Memorandum</dc:title>
  <dc:subject>Editable PowerPoint reconstruction of the supplied investment memorandum</dc:subject>
  <dc:creator>Portugal Sustainable Living Fund</dc:creator>
  <cp:keywords>Investment Memorandum, Portugal, Sustainable Living Fund, Territory, Tourism, Tenebrio</cp:keywords>
  <dc:description>generated using python-pptx</dc:description>
  <cp:lastModifiedBy>Antonio Alves Miguel</cp:lastModifiedBy>
  <cp:revision>5</cp:revision>
  <dcterms:created xsi:type="dcterms:W3CDTF">2013-01-27T09:14:16Z</dcterms:created>
  <dcterms:modified xsi:type="dcterms:W3CDTF">2026-08-19T11:03:48Z</dcterms:modified>
  <cp:category/>
</cp:coreProperties>
</file>