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49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t>PORTUGAL SUSTAINABLE LIVING FUND</a:t>
            </a:r>
          </a:p>
          <a:p>
            <a:pPr>
              <a:spcBef>
                <a:spcPts val="2000"/>
              </a:spcBef>
              <a:defRPr sz="2000">
                <a:solidFill>
                  <a:srgbClr val="B4DCBE"/>
                </a:solidFill>
              </a:defRPr>
            </a:pPr>
            <a:r>
              <a:t>PORTUGAL SUSTAINABLE TERRITORY</a:t>
            </a:r>
            <a:br/>
            <a:r>
              <a:t>Preliminary Investment Memorandum</a:t>
            </a:r>
          </a:p>
          <a:p>
            <a:pPr>
              <a:spcBef>
                <a:spcPts val="3000"/>
              </a:spcBef>
              <a:defRPr sz="1400" i="1">
                <a:solidFill>
                  <a:srgbClr val="FFFFFF"/>
                </a:solidFill>
              </a:defRPr>
            </a:pPr>
            <a:r>
              <a:t>Desenvolvimento rural | Sustentabilidade | Turismo | Economia Circular | Proteína Sustentável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01 | INVESTMENT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2828"/>
                </a:solidFill>
              </a:defRPr>
            </a:pPr>
            <a:r>
              <a:t>Um projeto empresarial integrado, estruturado através de um veículo de investimento e de seis entidades operacionais complementares.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0"/>
            <a:ext cx="2651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358E55"/>
                </a:solidFill>
              </a:defRPr>
            </a:pPr>
            <a:r>
              <a:t>€6,5 M</a:t>
            </a:r>
          </a:p>
          <a:p>
            <a:pPr algn="ctr">
              <a:spcBef>
                <a:spcPts val="1000"/>
              </a:spcBef>
              <a:defRPr sz="1400">
                <a:solidFill>
                  <a:srgbClr val="282828"/>
                </a:solidFill>
              </a:defRPr>
            </a:pPr>
            <a:r>
              <a:t>Investimento global total previsto para a primeira fase.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840" y="2743200"/>
            <a:ext cx="2651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358E55"/>
                </a:solidFill>
              </a:defRPr>
            </a:pPr>
            <a:r>
              <a:t>€4,0 M</a:t>
            </a:r>
          </a:p>
          <a:p>
            <a:pPr algn="ctr">
              <a:spcBef>
                <a:spcPts val="1000"/>
              </a:spcBef>
              <a:defRPr sz="1400">
                <a:solidFill>
                  <a:srgbClr val="282828"/>
                </a:solidFill>
              </a:defRPr>
            </a:pPr>
            <a:r>
              <a:t>Capital internacional de 8 investidores (8x €500.000 via ARI).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2743200"/>
            <a:ext cx="2651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358E55"/>
                </a:solidFill>
              </a:defRPr>
            </a:pPr>
            <a:r>
              <a:t>€2,5 M</a:t>
            </a:r>
          </a:p>
          <a:p>
            <a:pPr algn="ctr">
              <a:spcBef>
                <a:spcPts val="1000"/>
              </a:spcBef>
              <a:defRPr sz="1400">
                <a:solidFill>
                  <a:srgbClr val="282828"/>
                </a:solidFill>
              </a:defRPr>
            </a:pPr>
            <a:r>
              <a:t>Capital próprio aportado diretamente pelos promotores.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0" y="2743200"/>
            <a:ext cx="2651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358E55"/>
                </a:solidFill>
              </a:defRPr>
            </a:pPr>
            <a:r>
              <a:t>40+</a:t>
            </a:r>
          </a:p>
          <a:p>
            <a:pPr algn="ctr">
              <a:spcBef>
                <a:spcPts val="1000"/>
              </a:spcBef>
              <a:defRPr sz="1400">
                <a:solidFill>
                  <a:srgbClr val="282828"/>
                </a:solidFill>
              </a:defRPr>
            </a:pPr>
            <a:r>
              <a:t>Postos de trabalho permanentes previstos no território rural.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02 | O ECOSSISTEMA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82828"/>
                </a:solidFill>
              </a:defRPr>
            </a:pPr>
            <a:r>
              <a:t>Seis entidades ligadas numa cadeia de valor integrada e circular: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Portugal Sustainable Living Fund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CAPITAL: Veículo que reúne e coordena a alocação global de capitais.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6240" y="201168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Proença-a-Nova Living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TERRITÓRIO: Base patrimonial (terrenos, edifícios e infraestruturas essenciais).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201168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Epígrafe do Girassol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PRODUÇÃO: Ciclo produtivo inicial, reprodução e comercialização de Tenebrio vivo.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20624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Mestria Crucial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GENÉTICA: Produção intensiva e desenvolvimento de linhas genéticas de ativos biológicos.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240" y="420624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Dunas Oxigenadas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OPERAÇÃO TRANSVERSAL: Transformação (farinha PET), resíduos, logística e ambiente.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4206240"/>
            <a:ext cx="3566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0492C"/>
                </a:solidFill>
              </a:defRPr>
            </a:pPr>
            <a:r>
              <a:t>Dias &amp; Dias Boavida, Lda.</a:t>
            </a:r>
          </a:p>
          <a:p>
            <a:pPr>
              <a:spcBef>
                <a:spcPts val="600"/>
              </a:spcBef>
              <a:defRPr sz="1300">
                <a:solidFill>
                  <a:srgbClr val="282828"/>
                </a:solidFill>
              </a:defRPr>
            </a:pPr>
            <a:r>
              <a:t>TURISMO: Alojamento regenerativo, gastronomia local e experiências de natureza.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03 | A OPORTUNIDADE DE INVESTIMENTO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282828"/>
                </a:solidFill>
              </a:defRPr>
            </a:pPr>
            <a:r>
              <a:t>• Participação individual de €500.000 num projeto de escala global superior a €6,5 Milhões.</a:t>
            </a:r>
          </a:p>
          <a:p>
            <a:pPr>
              <a:spcAft>
                <a:spcPts val="1400"/>
              </a:spcAft>
              <a:defRPr sz="1500">
                <a:solidFill>
                  <a:srgbClr val="282828"/>
                </a:solidFill>
              </a:defRPr>
            </a:pPr>
            <a:r>
              <a:t>• Alinhamento total: os promotores asseguram €2,5 Milhões de fundos próprios.</a:t>
            </a:r>
          </a:p>
          <a:p>
            <a:pPr>
              <a:spcAft>
                <a:spcPts val="1400"/>
              </a:spcAft>
              <a:defRPr sz="1500">
                <a:solidFill>
                  <a:srgbClr val="282828"/>
                </a:solidFill>
              </a:defRPr>
            </a:pPr>
            <a:r>
              <a:t>• Risco diversificado: o capital é aplicado no ecossistema integrado e não numa única atividade isolada.</a:t>
            </a:r>
          </a:p>
          <a:p>
            <a:pPr>
              <a:spcAft>
                <a:spcPts val="1400"/>
              </a:spcAft>
              <a:defRPr sz="1500">
                <a:solidFill>
                  <a:srgbClr val="282828"/>
                </a:solidFill>
              </a:defRPr>
            </a:pPr>
            <a:r>
              <a:t>• Componente estrutural de criação de emprego: previsão de mais de 40 postos de trabalho permanentes.</a:t>
            </a:r>
          </a:p>
          <a:p>
            <a:pPr>
              <a:spcAft>
                <a:spcPts val="1400"/>
              </a:spcAft>
              <a:defRPr sz="1500">
                <a:solidFill>
                  <a:srgbClr val="282828"/>
                </a:solidFill>
              </a:defRPr>
            </a:pPr>
            <a:r>
              <a:t>• Nota Jurídica: Elegibilidade para ARI (Golden Visa) e estruturas jurídicas sujeitas a validação final por assessores especializados.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04 | DUNAS OXIGENADAS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358E55"/>
                </a:solidFill>
              </a:defRPr>
            </a:pPr>
            <a:r>
              <a:t>Operador Rural Integrado de Território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Transformação industrial e produção de componentes para farinha PET.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Valorização sustentável de resíduos e produção de fertilizantes orgânicos.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Assegura a logística integrada a nível nacional e internacional.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Gestão de recursos hídricos, resiliência ambiental e prevenção de incêndios.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Consultoria e apoio à modernização agrícola local.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05 | EPÍGRAFE DO GIRASSOL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358E55"/>
                </a:solidFill>
              </a:defRPr>
            </a:pPr>
            <a:r>
              <a:t>Produção Especializada de Biomassa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Foco exclusivo no ciclo produtivo da espécie Tenebrio.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Gestão da reprodução controlada e otimização das taxas de crescimento.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Preparação, seleção rigorosa e controlo de qualidade.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Comercialização direta de Tenebrio vivo para o mercado.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Integração vertical imediata com a transformação de subprodutos.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06 | MESTRIA CRUCIAL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358E55"/>
                </a:solidFill>
              </a:defRPr>
            </a:pPr>
            <a:r>
              <a:t>Produção Intensiva e Genética Avançada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Unidade orientada para a operação industrial em larga escala.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Investigação e Desenvolvimento (I&amp;D) de novos ativos biológicos.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Desenvolvimento e fixação de linhas genéticas próprias de Tenebrio.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Seleção e melhoria contínua de características de rendimento produtivo.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Criação de propriedade intelectual e valor científico para o ecossistema.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07 | PROENÇA-A-NOVA LIVING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358E55"/>
                </a:solidFill>
              </a:defRPr>
            </a:pPr>
            <a:r>
              <a:t>Território, Ativos e Património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Entidade detentora de toda a base territorial e imobiliária.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Seleção estratégica e gestão sustentável de ativos fundiários rurais.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Aquisição, reabilitação física e gestão de eficiência de edifícios operacionais.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Planeamento de infraestruturas essenciais: água, energia renovável e acessos.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Disponibilização de ativos prontos a receber os projetos do ecossistema.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08 | DIAS &amp; DIAS BOAVIDA, Lda.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358E55"/>
                </a:solidFill>
              </a:defRPr>
            </a:pPr>
            <a:r>
              <a:t>Turismo Sustentável e Exploração Económica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Alojamento turístico confortável e perfeitamente integrado na paisagem local.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Restauração com conceito de cozinha de origem, sazonal e biológica (farm-to-table).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Experiências imersivas ligadas à natureza, trilhos, observação de aves e flora.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Atividades agrícolas participativas promovendo a biodiversidade.</a:t>
            </a:r>
          </a:p>
          <a:p>
            <a:pPr>
              <a:spcAft>
                <a:spcPts val="1200"/>
              </a:spcAft>
              <a:defRPr sz="1500">
                <a:solidFill>
                  <a:srgbClr val="282828"/>
                </a:solidFill>
              </a:defRPr>
            </a:pPr>
            <a:r>
              <a:t>• Componente de turismo consciente geradora de receitas e emprego todo o ano.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09 | O FLUXO DA BIOECONOMIA CIRCULAR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10492C"/>
                </a:solidFill>
              </a:defRPr>
            </a:pPr>
            <a:r>
              <a:t>O modelo de desenvolvimento rural assenta num ciclo fechado de valorização mútua:</a:t>
            </a:r>
          </a:p>
          <a:p>
            <a:pPr>
              <a:spcAft>
                <a:spcPts val="800"/>
              </a:spcAft>
              <a:defRPr sz="1400">
                <a:solidFill>
                  <a:srgbClr val="282828"/>
                </a:solidFill>
              </a:defRPr>
            </a:pPr>
            <a:r>
              <a:t>1. ATIVOS TERRITORIAIS (Proença-a-Nova Living) -&gt; Fornecem o suporte físico, os terrenos e as infraestruturas de captação de água e energia.</a:t>
            </a:r>
          </a:p>
          <a:p>
            <a:pPr>
              <a:spcAft>
                <a:spcPts val="800"/>
              </a:spcAft>
              <a:defRPr sz="1400">
                <a:solidFill>
                  <a:srgbClr val="282828"/>
                </a:solidFill>
              </a:defRPr>
            </a:pPr>
            <a:r>
              <a:t>2. PROTEÍNA SUSTENTÁVEL (Epígrafe do Girassol + Mestria Crucial) -&gt; Utilizam a infraestrutura para produzir em escala e desenvolver a genética de Tenebrio.</a:t>
            </a:r>
          </a:p>
          <a:p>
            <a:pPr>
              <a:spcAft>
                <a:spcPts val="800"/>
              </a:spcAft>
              <a:defRPr sz="1400">
                <a:solidFill>
                  <a:srgbClr val="282828"/>
                </a:solidFill>
              </a:defRPr>
            </a:pPr>
            <a:r>
              <a:t>3. TRANSFORMAÇÃO LOCAL (Dunas Oxigenadas) -&gt; Industrializa a biomassa produzida, gerando farinha premium para o mercado PET de exportação.</a:t>
            </a:r>
          </a:p>
          <a:p>
            <a:pPr>
              <a:spcAft>
                <a:spcPts val="800"/>
              </a:spcAft>
              <a:defRPr sz="1400">
                <a:solidFill>
                  <a:srgbClr val="282828"/>
                </a:solidFill>
              </a:defRPr>
            </a:pPr>
            <a:r>
              <a:t>4. VALORIZAÇÃO DE RESÍDUOS -&gt; Os subprodutos biológicos do processo produtivo são convertidos em fertilizantes orgânicos de alta qualidade.</a:t>
            </a:r>
          </a:p>
          <a:p>
            <a:pPr>
              <a:spcAft>
                <a:spcPts val="800"/>
              </a:spcAft>
              <a:defRPr sz="1400">
                <a:solidFill>
                  <a:srgbClr val="282828"/>
                </a:solidFill>
              </a:defRPr>
            </a:pPr>
            <a:r>
              <a:t>5. REINTRODUÇÃO NO SISTEMA (Dias &amp; Dias Boavida) -&gt; Os fertilizantes alimentam a agricultura biológica local, que por sua vez abastece o turismo regenerativo gastronómico.</a:t>
            </a:r>
          </a:p>
          <a:p>
            <a:pPr>
              <a:spcAft>
                <a:spcPts val="800"/>
              </a:spcAft>
              <a:defRPr sz="1400" b="1">
                <a:solidFill>
                  <a:srgbClr val="358E55"/>
                </a:solidFill>
              </a:defRPr>
            </a:pPr>
            <a:r>
              <a:t>RESULTADO CENTRAL EMERGENCIAL: Este ecossistema gera um modelo autossustentável que ancora de forma permanente mais de 40 postos de trabalho diretos na região rural.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0492C"/>
                </a:solidFill>
                <a:latin typeface="Arial"/>
              </a:defRPr>
            </a:pPr>
            <a:r>
              <a:t>10 | ESTRUTURA, GOVERNANCE E 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0492C"/>
                </a:solidFill>
              </a:defRPr>
            </a:pPr>
            <a:r>
              <a:t>Segregação de Riscos</a:t>
            </a:r>
          </a:p>
          <a:p>
            <a:pPr>
              <a:spcAft>
                <a:spcPts val="1400"/>
              </a:spcAft>
              <a:defRPr sz="1400">
                <a:solidFill>
                  <a:srgbClr val="282828"/>
                </a:solidFill>
              </a:defRPr>
            </a:pPr>
            <a:r>
              <a:t>A estrutura foi desenhada meticulosamente para separar o Capital (Fundo), os Ativos Imobiliários (Proença Living) e as Operações Comerciais (Dunas, Epígrafe, Mestria, Dias &amp; Dias).</a:t>
            </a:r>
          </a:p>
          <a:p>
            <a:pPr>
              <a:defRPr sz="1600" b="1">
                <a:solidFill>
                  <a:srgbClr val="10492C"/>
                </a:solidFill>
              </a:defRPr>
            </a:pPr>
            <a:r>
              <a:t>Governance Profissional</a:t>
            </a:r>
          </a:p>
          <a:p>
            <a:pPr>
              <a:spcAft>
                <a:spcPts val="1400"/>
              </a:spcAft>
              <a:defRPr sz="1400">
                <a:solidFill>
                  <a:srgbClr val="282828"/>
                </a:solidFill>
              </a:defRPr>
            </a:pPr>
            <a:r>
              <a:t>Regras corporativas claras de alocação de capital, auditoria de execução de projetos, reporte periódico transparente aos investidores e mecanismos robustos de controlo internos.</a:t>
            </a:r>
          </a:p>
          <a:p>
            <a:pPr>
              <a:defRPr sz="1600" b="1">
                <a:solidFill>
                  <a:srgbClr val="10492C"/>
                </a:solidFill>
              </a:defRPr>
            </a:pPr>
            <a:r>
              <a:t>Elegibilidade para ARI (Golden Visa)</a:t>
            </a:r>
          </a:p>
          <a:p>
            <a:pPr>
              <a:spcAft>
                <a:spcPts val="1400"/>
              </a:spcAft>
              <a:defRPr sz="1400">
                <a:solidFill>
                  <a:srgbClr val="282828"/>
                </a:solidFill>
              </a:defRPr>
            </a:pPr>
            <a:r>
              <a:t>Concebido sob parâmetros estruturais compatíveis com investidores de fora da União Europeia. Toda a documentação e enquadramento serão integralmente auditados por assessores jurídicos certificados antes da subscrição.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49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64592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800" b="1">
                <a:solidFill>
                  <a:srgbClr val="FFFFFF"/>
                </a:solidFill>
              </a:defRPr>
            </a:pPr>
            <a:r>
              <a:t>11 | A VISÃO: PORTUGAL SUSTAINABLE TERRITORY</a:t>
            </a:r>
          </a:p>
          <a:p>
            <a:pPr>
              <a:spcAft>
                <a:spcPts val="3000"/>
              </a:spcAft>
              <a:defRPr sz="1800">
                <a:solidFill>
                  <a:srgbClr val="DCF0E1"/>
                </a:solidFill>
              </a:defRPr>
            </a:pPr>
            <a:r>
              <a:t>Transformar território do interior em valor económico real e sustentável.</a:t>
            </a:r>
            <a:br/>
            <a:br/>
            <a:r>
              <a:t>O objetivo final não é criar apenas um conjunto isolado de empresas. É construir um modelo altamente integrado, circular e perfeitamente replicável de desenvolvimento rural, capaz de potenciar a simbiose perfeita entre capital, território, tecnologia de ponta, turismo consciente e emprego estável.</a:t>
            </a:r>
          </a:p>
          <a:p>
            <a:pPr>
              <a:defRPr sz="1600" b="1" i="1">
                <a:solidFill>
                  <a:srgbClr val="FFFFFF"/>
                </a:solidFill>
              </a:defRPr>
            </a:pPr>
            <a:r>
              <a:t>Investir num território. Desenvolver empresas. Criar emprego. Construir o futuro.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